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notesMasterIdLst>
    <p:notesMasterId r:id="rId17"/>
  </p:notesMasterIdLst>
  <p:sldIdLst>
    <p:sldId id="256" r:id="rId2"/>
    <p:sldId id="257" r:id="rId3"/>
    <p:sldId id="258" r:id="rId4"/>
    <p:sldId id="259" r:id="rId5"/>
    <p:sldId id="260" r:id="rId6"/>
    <p:sldId id="264" r:id="rId7"/>
    <p:sldId id="261" r:id="rId8"/>
    <p:sldId id="265" r:id="rId9"/>
    <p:sldId id="262" r:id="rId10"/>
    <p:sldId id="266" r:id="rId11"/>
    <p:sldId id="263" r:id="rId12"/>
    <p:sldId id="267" r:id="rId13"/>
    <p:sldId id="268" r:id="rId14"/>
    <p:sldId id="270"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3574" autoAdjust="0"/>
  </p:normalViewPr>
  <p:slideViewPr>
    <p:cSldViewPr snapToGrid="0">
      <p:cViewPr varScale="1">
        <p:scale>
          <a:sx n="63" d="100"/>
          <a:sy n="63" d="100"/>
        </p:scale>
        <p:origin x="81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ishay Chauhan" userId="d72c0f28879528ff" providerId="LiveId" clId="{9B2AAC30-FE99-4099-BDB4-61711EAF0AA7}"/>
    <pc:docChg chg="modSld">
      <pc:chgData name="Drishay Chauhan" userId="d72c0f28879528ff" providerId="LiveId" clId="{9B2AAC30-FE99-4099-BDB4-61711EAF0AA7}" dt="2024-08-28T19:37:54.701" v="1" actId="208"/>
      <pc:docMkLst>
        <pc:docMk/>
      </pc:docMkLst>
      <pc:sldChg chg="modSp mod">
        <pc:chgData name="Drishay Chauhan" userId="d72c0f28879528ff" providerId="LiveId" clId="{9B2AAC30-FE99-4099-BDB4-61711EAF0AA7}" dt="2024-08-28T19:37:54.701" v="1" actId="208"/>
        <pc:sldMkLst>
          <pc:docMk/>
          <pc:sldMk cId="3962289601" sldId="270"/>
        </pc:sldMkLst>
        <pc:spChg chg="mod">
          <ac:chgData name="Drishay Chauhan" userId="d72c0f28879528ff" providerId="LiveId" clId="{9B2AAC30-FE99-4099-BDB4-61711EAF0AA7}" dt="2024-08-28T19:37:54.701" v="1" actId="208"/>
          <ac:spMkLst>
            <pc:docMk/>
            <pc:sldMk cId="3962289601" sldId="270"/>
            <ac:spMk id="8" creationId="{56270BE4-0F58-9E40-04C9-C3E43269135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813867-12ED-4727-9516-3FEC42588732}" type="doc">
      <dgm:prSet loTypeId="urn:microsoft.com/office/officeart/2005/8/layout/cycle1" loCatId="cycle" qsTypeId="urn:microsoft.com/office/officeart/2005/8/quickstyle/simple4" qsCatId="simple" csTypeId="urn:microsoft.com/office/officeart/2005/8/colors/accent1_2" csCatId="accent1" phldr="1"/>
      <dgm:spPr/>
      <dgm:t>
        <a:bodyPr/>
        <a:lstStyle/>
        <a:p>
          <a:endParaRPr lang="en-IN"/>
        </a:p>
      </dgm:t>
    </dgm:pt>
    <dgm:pt modelId="{23C54634-5F68-4F63-8671-8CED66E70C69}">
      <dgm:prSet phldrT="[Text]" custT="1"/>
      <dgm:spPr/>
      <dgm:t>
        <a:bodyPr/>
        <a:lstStyle/>
        <a:p>
          <a:r>
            <a:rPr lang="en-IN" sz="3500" b="1" dirty="0">
              <a:solidFill>
                <a:schemeClr val="accent3"/>
              </a:solidFill>
            </a:rPr>
            <a:t>Week 1</a:t>
          </a:r>
        </a:p>
      </dgm:t>
    </dgm:pt>
    <dgm:pt modelId="{E4D19CF7-07C6-4A02-83E0-9E4FEECBB484}" type="parTrans" cxnId="{A516AC75-2F5D-4570-AC70-ACD26DA60AE0}">
      <dgm:prSet/>
      <dgm:spPr/>
      <dgm:t>
        <a:bodyPr/>
        <a:lstStyle/>
        <a:p>
          <a:endParaRPr lang="en-IN">
            <a:solidFill>
              <a:schemeClr val="accent3"/>
            </a:solidFill>
          </a:endParaRPr>
        </a:p>
      </dgm:t>
    </dgm:pt>
    <dgm:pt modelId="{3AE0A67F-0295-4B8F-8ACB-0D909F8258FB}" type="sibTrans" cxnId="{A516AC75-2F5D-4570-AC70-ACD26DA60AE0}">
      <dgm:prSet/>
      <dgm:spPr/>
      <dgm:t>
        <a:bodyPr/>
        <a:lstStyle/>
        <a:p>
          <a:endParaRPr lang="en-IN">
            <a:solidFill>
              <a:schemeClr val="accent3"/>
            </a:solidFill>
          </a:endParaRPr>
        </a:p>
      </dgm:t>
    </dgm:pt>
    <dgm:pt modelId="{2D7F6FDE-C5A2-4035-8D68-25FAFBDF2B20}">
      <dgm:prSet phldrT="[Text]" custT="1"/>
      <dgm:spPr/>
      <dgm:t>
        <a:bodyPr/>
        <a:lstStyle/>
        <a:p>
          <a:r>
            <a:rPr lang="en-IN" sz="3500" b="1" dirty="0">
              <a:solidFill>
                <a:schemeClr val="accent3"/>
              </a:solidFill>
            </a:rPr>
            <a:t>Week 2</a:t>
          </a:r>
        </a:p>
      </dgm:t>
    </dgm:pt>
    <dgm:pt modelId="{DAF951BB-B9A4-43C4-A0CE-2F785E071DF9}" type="parTrans" cxnId="{BF015193-6F6F-4A60-AF2E-79511C637547}">
      <dgm:prSet/>
      <dgm:spPr/>
      <dgm:t>
        <a:bodyPr/>
        <a:lstStyle/>
        <a:p>
          <a:endParaRPr lang="en-IN">
            <a:solidFill>
              <a:schemeClr val="accent3"/>
            </a:solidFill>
          </a:endParaRPr>
        </a:p>
      </dgm:t>
    </dgm:pt>
    <dgm:pt modelId="{F3464F46-1592-4CBF-ADA9-42B968F09D9A}" type="sibTrans" cxnId="{BF015193-6F6F-4A60-AF2E-79511C637547}">
      <dgm:prSet/>
      <dgm:spPr/>
      <dgm:t>
        <a:bodyPr/>
        <a:lstStyle/>
        <a:p>
          <a:endParaRPr lang="en-IN">
            <a:solidFill>
              <a:schemeClr val="accent3"/>
            </a:solidFill>
          </a:endParaRPr>
        </a:p>
      </dgm:t>
    </dgm:pt>
    <dgm:pt modelId="{44B504A1-1726-4EE0-8077-56996B575C26}">
      <dgm:prSet phldrT="[Text]" custT="1"/>
      <dgm:spPr/>
      <dgm:t>
        <a:bodyPr/>
        <a:lstStyle/>
        <a:p>
          <a:r>
            <a:rPr lang="en-IN" sz="3500" b="1" dirty="0">
              <a:solidFill>
                <a:schemeClr val="accent3"/>
              </a:solidFill>
            </a:rPr>
            <a:t>Week 4</a:t>
          </a:r>
        </a:p>
      </dgm:t>
    </dgm:pt>
    <dgm:pt modelId="{9BF1242E-FD06-493B-BB2F-522B291E7818}" type="parTrans" cxnId="{A48E2ACC-5A70-4D91-9B39-63010BA21B0C}">
      <dgm:prSet/>
      <dgm:spPr/>
      <dgm:t>
        <a:bodyPr/>
        <a:lstStyle/>
        <a:p>
          <a:endParaRPr lang="en-IN">
            <a:solidFill>
              <a:schemeClr val="accent3"/>
            </a:solidFill>
          </a:endParaRPr>
        </a:p>
      </dgm:t>
    </dgm:pt>
    <dgm:pt modelId="{D21360D8-3AF0-4D05-B975-57E9B62ED122}" type="sibTrans" cxnId="{A48E2ACC-5A70-4D91-9B39-63010BA21B0C}">
      <dgm:prSet/>
      <dgm:spPr/>
      <dgm:t>
        <a:bodyPr/>
        <a:lstStyle/>
        <a:p>
          <a:endParaRPr lang="en-IN">
            <a:solidFill>
              <a:schemeClr val="accent3"/>
            </a:solidFill>
          </a:endParaRPr>
        </a:p>
      </dgm:t>
    </dgm:pt>
    <dgm:pt modelId="{A1DF0F75-1C0C-443D-87B4-C50BC97662CE}">
      <dgm:prSet phldrT="[Text]" custT="1"/>
      <dgm:spPr/>
      <dgm:t>
        <a:bodyPr/>
        <a:lstStyle/>
        <a:p>
          <a:r>
            <a:rPr lang="en-IN" sz="3500" b="1" dirty="0">
              <a:solidFill>
                <a:schemeClr val="accent3"/>
              </a:solidFill>
            </a:rPr>
            <a:t>Week 3</a:t>
          </a:r>
        </a:p>
      </dgm:t>
    </dgm:pt>
    <dgm:pt modelId="{ACF1407C-D800-4140-98AC-AB716CBB177E}" type="parTrans" cxnId="{FB3F066E-6FD0-4290-A762-A8B9BD25691D}">
      <dgm:prSet/>
      <dgm:spPr/>
      <dgm:t>
        <a:bodyPr/>
        <a:lstStyle/>
        <a:p>
          <a:endParaRPr lang="en-IN">
            <a:solidFill>
              <a:schemeClr val="accent3"/>
            </a:solidFill>
          </a:endParaRPr>
        </a:p>
      </dgm:t>
    </dgm:pt>
    <dgm:pt modelId="{B91522B9-F2AD-4379-9AFC-2A81E38B2E07}" type="sibTrans" cxnId="{FB3F066E-6FD0-4290-A762-A8B9BD25691D}">
      <dgm:prSet/>
      <dgm:spPr/>
      <dgm:t>
        <a:bodyPr/>
        <a:lstStyle/>
        <a:p>
          <a:endParaRPr lang="en-IN">
            <a:solidFill>
              <a:schemeClr val="accent3"/>
            </a:solidFill>
          </a:endParaRPr>
        </a:p>
      </dgm:t>
    </dgm:pt>
    <dgm:pt modelId="{5C725DF1-2F4C-402A-ABDE-5D9CD426B94C}" type="pres">
      <dgm:prSet presAssocID="{00813867-12ED-4727-9516-3FEC42588732}" presName="cycle" presStyleCnt="0">
        <dgm:presLayoutVars>
          <dgm:dir/>
          <dgm:resizeHandles val="exact"/>
        </dgm:presLayoutVars>
      </dgm:prSet>
      <dgm:spPr/>
    </dgm:pt>
    <dgm:pt modelId="{D7B3C76A-517B-4F2A-87DE-602B8ACB7889}" type="pres">
      <dgm:prSet presAssocID="{23C54634-5F68-4F63-8671-8CED66E70C69}" presName="dummy" presStyleCnt="0"/>
      <dgm:spPr/>
    </dgm:pt>
    <dgm:pt modelId="{6657D55B-D35B-4D92-B94E-A44B2C2EFA81}" type="pres">
      <dgm:prSet presAssocID="{23C54634-5F68-4F63-8671-8CED66E70C69}" presName="node" presStyleLbl="revTx" presStyleIdx="0" presStyleCnt="4">
        <dgm:presLayoutVars>
          <dgm:bulletEnabled val="1"/>
        </dgm:presLayoutVars>
      </dgm:prSet>
      <dgm:spPr/>
    </dgm:pt>
    <dgm:pt modelId="{2EA44AB6-676D-49D3-8BAB-93707EEDFAFB}" type="pres">
      <dgm:prSet presAssocID="{3AE0A67F-0295-4B8F-8ACB-0D909F8258FB}" presName="sibTrans" presStyleLbl="node1" presStyleIdx="0" presStyleCnt="4"/>
      <dgm:spPr/>
    </dgm:pt>
    <dgm:pt modelId="{1D7C3006-5B2F-48CE-9EE6-E322288E1A7B}" type="pres">
      <dgm:prSet presAssocID="{2D7F6FDE-C5A2-4035-8D68-25FAFBDF2B20}" presName="dummy" presStyleCnt="0"/>
      <dgm:spPr/>
    </dgm:pt>
    <dgm:pt modelId="{67AF01E9-FC6A-4581-9CC8-0331FF75E660}" type="pres">
      <dgm:prSet presAssocID="{2D7F6FDE-C5A2-4035-8D68-25FAFBDF2B20}" presName="node" presStyleLbl="revTx" presStyleIdx="1" presStyleCnt="4">
        <dgm:presLayoutVars>
          <dgm:bulletEnabled val="1"/>
        </dgm:presLayoutVars>
      </dgm:prSet>
      <dgm:spPr/>
    </dgm:pt>
    <dgm:pt modelId="{F57D9C33-4DDC-4D7F-897D-9082D5BDCB60}" type="pres">
      <dgm:prSet presAssocID="{F3464F46-1592-4CBF-ADA9-42B968F09D9A}" presName="sibTrans" presStyleLbl="node1" presStyleIdx="1" presStyleCnt="4"/>
      <dgm:spPr/>
    </dgm:pt>
    <dgm:pt modelId="{F7440CC5-0FBF-42E5-A9B1-1A34BB2F12AE}" type="pres">
      <dgm:prSet presAssocID="{A1DF0F75-1C0C-443D-87B4-C50BC97662CE}" presName="dummy" presStyleCnt="0"/>
      <dgm:spPr/>
    </dgm:pt>
    <dgm:pt modelId="{41983683-FDD5-43FF-86B4-2F366887A34B}" type="pres">
      <dgm:prSet presAssocID="{A1DF0F75-1C0C-443D-87B4-C50BC97662CE}" presName="node" presStyleLbl="revTx" presStyleIdx="2" presStyleCnt="4">
        <dgm:presLayoutVars>
          <dgm:bulletEnabled val="1"/>
        </dgm:presLayoutVars>
      </dgm:prSet>
      <dgm:spPr/>
    </dgm:pt>
    <dgm:pt modelId="{8000EC57-AEF1-4D3B-85D8-90DF2EE592EE}" type="pres">
      <dgm:prSet presAssocID="{B91522B9-F2AD-4379-9AFC-2A81E38B2E07}" presName="sibTrans" presStyleLbl="node1" presStyleIdx="2" presStyleCnt="4"/>
      <dgm:spPr/>
    </dgm:pt>
    <dgm:pt modelId="{15ED5FF9-81F3-48A8-BBE6-8C1AA4494067}" type="pres">
      <dgm:prSet presAssocID="{44B504A1-1726-4EE0-8077-56996B575C26}" presName="dummy" presStyleCnt="0"/>
      <dgm:spPr/>
    </dgm:pt>
    <dgm:pt modelId="{EA30CB4A-6D91-487C-9927-9D254E1A6D18}" type="pres">
      <dgm:prSet presAssocID="{44B504A1-1726-4EE0-8077-56996B575C26}" presName="node" presStyleLbl="revTx" presStyleIdx="3" presStyleCnt="4">
        <dgm:presLayoutVars>
          <dgm:bulletEnabled val="1"/>
        </dgm:presLayoutVars>
      </dgm:prSet>
      <dgm:spPr/>
    </dgm:pt>
    <dgm:pt modelId="{F95127BD-6C32-47BA-9759-43A82FA514D7}" type="pres">
      <dgm:prSet presAssocID="{D21360D8-3AF0-4D05-B975-57E9B62ED122}" presName="sibTrans" presStyleLbl="node1" presStyleIdx="3" presStyleCnt="4"/>
      <dgm:spPr/>
    </dgm:pt>
  </dgm:ptLst>
  <dgm:cxnLst>
    <dgm:cxn modelId="{FB3F066E-6FD0-4290-A762-A8B9BD25691D}" srcId="{00813867-12ED-4727-9516-3FEC42588732}" destId="{A1DF0F75-1C0C-443D-87B4-C50BC97662CE}" srcOrd="2" destOrd="0" parTransId="{ACF1407C-D800-4140-98AC-AB716CBB177E}" sibTransId="{B91522B9-F2AD-4379-9AFC-2A81E38B2E07}"/>
    <dgm:cxn modelId="{62B84270-068E-412B-BEDB-4EB70205BCC1}" type="presOf" srcId="{23C54634-5F68-4F63-8671-8CED66E70C69}" destId="{6657D55B-D35B-4D92-B94E-A44B2C2EFA81}" srcOrd="0" destOrd="0" presId="urn:microsoft.com/office/officeart/2005/8/layout/cycle1"/>
    <dgm:cxn modelId="{A516AC75-2F5D-4570-AC70-ACD26DA60AE0}" srcId="{00813867-12ED-4727-9516-3FEC42588732}" destId="{23C54634-5F68-4F63-8671-8CED66E70C69}" srcOrd="0" destOrd="0" parTransId="{E4D19CF7-07C6-4A02-83E0-9E4FEECBB484}" sibTransId="{3AE0A67F-0295-4B8F-8ACB-0D909F8258FB}"/>
    <dgm:cxn modelId="{C5C5CE8E-B989-48AA-BB02-E977B70597F7}" type="presOf" srcId="{D21360D8-3AF0-4D05-B975-57E9B62ED122}" destId="{F95127BD-6C32-47BA-9759-43A82FA514D7}" srcOrd="0" destOrd="0" presId="urn:microsoft.com/office/officeart/2005/8/layout/cycle1"/>
    <dgm:cxn modelId="{BF015193-6F6F-4A60-AF2E-79511C637547}" srcId="{00813867-12ED-4727-9516-3FEC42588732}" destId="{2D7F6FDE-C5A2-4035-8D68-25FAFBDF2B20}" srcOrd="1" destOrd="0" parTransId="{DAF951BB-B9A4-43C4-A0CE-2F785E071DF9}" sibTransId="{F3464F46-1592-4CBF-ADA9-42B968F09D9A}"/>
    <dgm:cxn modelId="{933412A6-C65E-4BC7-84E5-5BBF32A09157}" type="presOf" srcId="{44B504A1-1726-4EE0-8077-56996B575C26}" destId="{EA30CB4A-6D91-487C-9927-9D254E1A6D18}" srcOrd="0" destOrd="0" presId="urn:microsoft.com/office/officeart/2005/8/layout/cycle1"/>
    <dgm:cxn modelId="{6775D0AF-CF6C-4A2F-9592-DEF0F1CEB7FF}" type="presOf" srcId="{00813867-12ED-4727-9516-3FEC42588732}" destId="{5C725DF1-2F4C-402A-ABDE-5D9CD426B94C}" srcOrd="0" destOrd="0" presId="urn:microsoft.com/office/officeart/2005/8/layout/cycle1"/>
    <dgm:cxn modelId="{501F84B1-A73C-4D47-B38E-7DD7E44C9B09}" type="presOf" srcId="{F3464F46-1592-4CBF-ADA9-42B968F09D9A}" destId="{F57D9C33-4DDC-4D7F-897D-9082D5BDCB60}" srcOrd="0" destOrd="0" presId="urn:microsoft.com/office/officeart/2005/8/layout/cycle1"/>
    <dgm:cxn modelId="{ABC345BF-0C7A-47E1-A080-75A2A25BEC37}" type="presOf" srcId="{2D7F6FDE-C5A2-4035-8D68-25FAFBDF2B20}" destId="{67AF01E9-FC6A-4581-9CC8-0331FF75E660}" srcOrd="0" destOrd="0" presId="urn:microsoft.com/office/officeart/2005/8/layout/cycle1"/>
    <dgm:cxn modelId="{A48E2ACC-5A70-4D91-9B39-63010BA21B0C}" srcId="{00813867-12ED-4727-9516-3FEC42588732}" destId="{44B504A1-1726-4EE0-8077-56996B575C26}" srcOrd="3" destOrd="0" parTransId="{9BF1242E-FD06-493B-BB2F-522B291E7818}" sibTransId="{D21360D8-3AF0-4D05-B975-57E9B62ED122}"/>
    <dgm:cxn modelId="{C89A4EE6-9D56-4F27-A226-11CF846802EB}" type="presOf" srcId="{A1DF0F75-1C0C-443D-87B4-C50BC97662CE}" destId="{41983683-FDD5-43FF-86B4-2F366887A34B}" srcOrd="0" destOrd="0" presId="urn:microsoft.com/office/officeart/2005/8/layout/cycle1"/>
    <dgm:cxn modelId="{6B631DF8-6175-4F43-9C7D-5E9D949EC4D9}" type="presOf" srcId="{B91522B9-F2AD-4379-9AFC-2A81E38B2E07}" destId="{8000EC57-AEF1-4D3B-85D8-90DF2EE592EE}" srcOrd="0" destOrd="0" presId="urn:microsoft.com/office/officeart/2005/8/layout/cycle1"/>
    <dgm:cxn modelId="{95653DF8-38B9-4EA3-B455-784DB0F8FADC}" type="presOf" srcId="{3AE0A67F-0295-4B8F-8ACB-0D909F8258FB}" destId="{2EA44AB6-676D-49D3-8BAB-93707EEDFAFB}" srcOrd="0" destOrd="0" presId="urn:microsoft.com/office/officeart/2005/8/layout/cycle1"/>
    <dgm:cxn modelId="{005D682E-240A-4CD5-908F-48EAABF8BB75}" type="presParOf" srcId="{5C725DF1-2F4C-402A-ABDE-5D9CD426B94C}" destId="{D7B3C76A-517B-4F2A-87DE-602B8ACB7889}" srcOrd="0" destOrd="0" presId="urn:microsoft.com/office/officeart/2005/8/layout/cycle1"/>
    <dgm:cxn modelId="{782CF7FA-D382-4E9F-8878-B2CF46383730}" type="presParOf" srcId="{5C725DF1-2F4C-402A-ABDE-5D9CD426B94C}" destId="{6657D55B-D35B-4D92-B94E-A44B2C2EFA81}" srcOrd="1" destOrd="0" presId="urn:microsoft.com/office/officeart/2005/8/layout/cycle1"/>
    <dgm:cxn modelId="{4857397B-E87A-4E19-BA35-3D39F87FF7AC}" type="presParOf" srcId="{5C725DF1-2F4C-402A-ABDE-5D9CD426B94C}" destId="{2EA44AB6-676D-49D3-8BAB-93707EEDFAFB}" srcOrd="2" destOrd="0" presId="urn:microsoft.com/office/officeart/2005/8/layout/cycle1"/>
    <dgm:cxn modelId="{2AA95095-1ED4-46F1-9494-2B4E9E8E2823}" type="presParOf" srcId="{5C725DF1-2F4C-402A-ABDE-5D9CD426B94C}" destId="{1D7C3006-5B2F-48CE-9EE6-E322288E1A7B}" srcOrd="3" destOrd="0" presId="urn:microsoft.com/office/officeart/2005/8/layout/cycle1"/>
    <dgm:cxn modelId="{F1811557-DA22-4910-960D-E3575A960B54}" type="presParOf" srcId="{5C725DF1-2F4C-402A-ABDE-5D9CD426B94C}" destId="{67AF01E9-FC6A-4581-9CC8-0331FF75E660}" srcOrd="4" destOrd="0" presId="urn:microsoft.com/office/officeart/2005/8/layout/cycle1"/>
    <dgm:cxn modelId="{EBD7699E-3501-44DA-8DEC-3BE6E3D05BEE}" type="presParOf" srcId="{5C725DF1-2F4C-402A-ABDE-5D9CD426B94C}" destId="{F57D9C33-4DDC-4D7F-897D-9082D5BDCB60}" srcOrd="5" destOrd="0" presId="urn:microsoft.com/office/officeart/2005/8/layout/cycle1"/>
    <dgm:cxn modelId="{E45AD897-9B92-49E6-9FAB-F609F8FDFDEF}" type="presParOf" srcId="{5C725DF1-2F4C-402A-ABDE-5D9CD426B94C}" destId="{F7440CC5-0FBF-42E5-A9B1-1A34BB2F12AE}" srcOrd="6" destOrd="0" presId="urn:microsoft.com/office/officeart/2005/8/layout/cycle1"/>
    <dgm:cxn modelId="{BC933DD6-CFA7-423A-9AD6-4654F018A271}" type="presParOf" srcId="{5C725DF1-2F4C-402A-ABDE-5D9CD426B94C}" destId="{41983683-FDD5-43FF-86B4-2F366887A34B}" srcOrd="7" destOrd="0" presId="urn:microsoft.com/office/officeart/2005/8/layout/cycle1"/>
    <dgm:cxn modelId="{F7012B34-C210-4511-BA6F-3CF7AC2B2967}" type="presParOf" srcId="{5C725DF1-2F4C-402A-ABDE-5D9CD426B94C}" destId="{8000EC57-AEF1-4D3B-85D8-90DF2EE592EE}" srcOrd="8" destOrd="0" presId="urn:microsoft.com/office/officeart/2005/8/layout/cycle1"/>
    <dgm:cxn modelId="{20335BFC-5821-4AEE-9ED9-FB02B3AB3F59}" type="presParOf" srcId="{5C725DF1-2F4C-402A-ABDE-5D9CD426B94C}" destId="{15ED5FF9-81F3-48A8-BBE6-8C1AA4494067}" srcOrd="9" destOrd="0" presId="urn:microsoft.com/office/officeart/2005/8/layout/cycle1"/>
    <dgm:cxn modelId="{57063341-59AD-4446-88CE-8AE3F59EBCF9}" type="presParOf" srcId="{5C725DF1-2F4C-402A-ABDE-5D9CD426B94C}" destId="{EA30CB4A-6D91-487C-9927-9D254E1A6D18}" srcOrd="10" destOrd="0" presId="urn:microsoft.com/office/officeart/2005/8/layout/cycle1"/>
    <dgm:cxn modelId="{738ACCC3-33C7-48A9-B62A-833C30275276}" type="presParOf" srcId="{5C725DF1-2F4C-402A-ABDE-5D9CD426B94C}" destId="{F95127BD-6C32-47BA-9759-43A82FA514D7}" srcOrd="11"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57D55B-D35B-4D92-B94E-A44B2C2EFA81}">
      <dsp:nvSpPr>
        <dsp:cNvPr id="0" name=""/>
        <dsp:cNvSpPr/>
      </dsp:nvSpPr>
      <dsp:spPr>
        <a:xfrm>
          <a:off x="3379278" y="84111"/>
          <a:ext cx="1343136" cy="1343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IN" sz="3500" b="1" kern="1200" dirty="0">
              <a:solidFill>
                <a:schemeClr val="accent3"/>
              </a:solidFill>
            </a:rPr>
            <a:t>Week 1</a:t>
          </a:r>
        </a:p>
      </dsp:txBody>
      <dsp:txXfrm>
        <a:off x="3379278" y="84111"/>
        <a:ext cx="1343136" cy="1343136"/>
      </dsp:txXfrm>
    </dsp:sp>
    <dsp:sp modelId="{2EA44AB6-676D-49D3-8BAB-93707EEDFAFB}">
      <dsp:nvSpPr>
        <dsp:cNvPr id="0" name=""/>
        <dsp:cNvSpPr/>
      </dsp:nvSpPr>
      <dsp:spPr>
        <a:xfrm>
          <a:off x="1014889" y="-263"/>
          <a:ext cx="3791900" cy="3791900"/>
        </a:xfrm>
        <a:prstGeom prst="circularArrow">
          <a:avLst>
            <a:gd name="adj1" fmla="val 6907"/>
            <a:gd name="adj2" fmla="val 465755"/>
            <a:gd name="adj3" fmla="val 547720"/>
            <a:gd name="adj4" fmla="val 20586525"/>
            <a:gd name="adj5" fmla="val 8058"/>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7AF01E9-FC6A-4581-9CC8-0331FF75E660}">
      <dsp:nvSpPr>
        <dsp:cNvPr id="0" name=""/>
        <dsp:cNvSpPr/>
      </dsp:nvSpPr>
      <dsp:spPr>
        <a:xfrm>
          <a:off x="3379278" y="2364124"/>
          <a:ext cx="1343136" cy="1343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IN" sz="3500" b="1" kern="1200" dirty="0">
              <a:solidFill>
                <a:schemeClr val="accent3"/>
              </a:solidFill>
            </a:rPr>
            <a:t>Week 2</a:t>
          </a:r>
        </a:p>
      </dsp:txBody>
      <dsp:txXfrm>
        <a:off x="3379278" y="2364124"/>
        <a:ext cx="1343136" cy="1343136"/>
      </dsp:txXfrm>
    </dsp:sp>
    <dsp:sp modelId="{F57D9C33-4DDC-4D7F-897D-9082D5BDCB60}">
      <dsp:nvSpPr>
        <dsp:cNvPr id="0" name=""/>
        <dsp:cNvSpPr/>
      </dsp:nvSpPr>
      <dsp:spPr>
        <a:xfrm>
          <a:off x="1014889" y="-263"/>
          <a:ext cx="3791900" cy="3791900"/>
        </a:xfrm>
        <a:prstGeom prst="circularArrow">
          <a:avLst>
            <a:gd name="adj1" fmla="val 6907"/>
            <a:gd name="adj2" fmla="val 465755"/>
            <a:gd name="adj3" fmla="val 5947720"/>
            <a:gd name="adj4" fmla="val 4386525"/>
            <a:gd name="adj5" fmla="val 8058"/>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983683-FDD5-43FF-86B4-2F366887A34B}">
      <dsp:nvSpPr>
        <dsp:cNvPr id="0" name=""/>
        <dsp:cNvSpPr/>
      </dsp:nvSpPr>
      <dsp:spPr>
        <a:xfrm>
          <a:off x="1099265" y="2364124"/>
          <a:ext cx="1343136" cy="1343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IN" sz="3500" b="1" kern="1200" dirty="0">
              <a:solidFill>
                <a:schemeClr val="accent3"/>
              </a:solidFill>
            </a:rPr>
            <a:t>Week 3</a:t>
          </a:r>
        </a:p>
      </dsp:txBody>
      <dsp:txXfrm>
        <a:off x="1099265" y="2364124"/>
        <a:ext cx="1343136" cy="1343136"/>
      </dsp:txXfrm>
    </dsp:sp>
    <dsp:sp modelId="{8000EC57-AEF1-4D3B-85D8-90DF2EE592EE}">
      <dsp:nvSpPr>
        <dsp:cNvPr id="0" name=""/>
        <dsp:cNvSpPr/>
      </dsp:nvSpPr>
      <dsp:spPr>
        <a:xfrm>
          <a:off x="1014889" y="-263"/>
          <a:ext cx="3791900" cy="3791900"/>
        </a:xfrm>
        <a:prstGeom prst="circularArrow">
          <a:avLst>
            <a:gd name="adj1" fmla="val 6907"/>
            <a:gd name="adj2" fmla="val 465755"/>
            <a:gd name="adj3" fmla="val 11347720"/>
            <a:gd name="adj4" fmla="val 9786525"/>
            <a:gd name="adj5" fmla="val 8058"/>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A30CB4A-6D91-487C-9927-9D254E1A6D18}">
      <dsp:nvSpPr>
        <dsp:cNvPr id="0" name=""/>
        <dsp:cNvSpPr/>
      </dsp:nvSpPr>
      <dsp:spPr>
        <a:xfrm>
          <a:off x="1099265" y="84111"/>
          <a:ext cx="1343136" cy="1343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IN" sz="3500" b="1" kern="1200" dirty="0">
              <a:solidFill>
                <a:schemeClr val="accent3"/>
              </a:solidFill>
            </a:rPr>
            <a:t>Week 4</a:t>
          </a:r>
        </a:p>
      </dsp:txBody>
      <dsp:txXfrm>
        <a:off x="1099265" y="84111"/>
        <a:ext cx="1343136" cy="1343136"/>
      </dsp:txXfrm>
    </dsp:sp>
    <dsp:sp modelId="{F95127BD-6C32-47BA-9759-43A82FA514D7}">
      <dsp:nvSpPr>
        <dsp:cNvPr id="0" name=""/>
        <dsp:cNvSpPr/>
      </dsp:nvSpPr>
      <dsp:spPr>
        <a:xfrm>
          <a:off x="1014889" y="-263"/>
          <a:ext cx="3791900" cy="3791900"/>
        </a:xfrm>
        <a:prstGeom prst="circularArrow">
          <a:avLst>
            <a:gd name="adj1" fmla="val 6907"/>
            <a:gd name="adj2" fmla="val 465755"/>
            <a:gd name="adj3" fmla="val 16747720"/>
            <a:gd name="adj4" fmla="val 15186525"/>
            <a:gd name="adj5" fmla="val 8058"/>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216E51-2470-4080-AF30-2644AF31C382}" type="datetimeFigureOut">
              <a:rPr lang="en-IN" smtClean="0"/>
              <a:t>29-08-2024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80F40-01FA-4E6C-9FD0-5870CAF80DF5}" type="slidenum">
              <a:rPr lang="en-IN" smtClean="0"/>
              <a:t>‹#›</a:t>
            </a:fld>
            <a:endParaRPr lang="en-IN"/>
          </a:p>
        </p:txBody>
      </p:sp>
    </p:spTree>
    <p:extLst>
      <p:ext uri="{BB962C8B-B14F-4D97-AF65-F5344CB8AC3E}">
        <p14:creationId xmlns:p14="http://schemas.microsoft.com/office/powerpoint/2010/main" val="1544097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4880F40-01FA-4E6C-9FD0-5870CAF80DF5}" type="slidenum">
              <a:rPr lang="en-IN" smtClean="0"/>
              <a:t>6</a:t>
            </a:fld>
            <a:endParaRPr lang="en-IN"/>
          </a:p>
        </p:txBody>
      </p:sp>
    </p:spTree>
    <p:extLst>
      <p:ext uri="{BB962C8B-B14F-4D97-AF65-F5344CB8AC3E}">
        <p14:creationId xmlns:p14="http://schemas.microsoft.com/office/powerpoint/2010/main" val="1541967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4880F40-01FA-4E6C-9FD0-5870CAF80DF5}" type="slidenum">
              <a:rPr lang="en-IN" smtClean="0"/>
              <a:t>8</a:t>
            </a:fld>
            <a:endParaRPr lang="en-IN"/>
          </a:p>
        </p:txBody>
      </p:sp>
    </p:spTree>
    <p:extLst>
      <p:ext uri="{BB962C8B-B14F-4D97-AF65-F5344CB8AC3E}">
        <p14:creationId xmlns:p14="http://schemas.microsoft.com/office/powerpoint/2010/main" val="1047954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4880F40-01FA-4E6C-9FD0-5870CAF80DF5}" type="slidenum">
              <a:rPr lang="en-IN" smtClean="0"/>
              <a:t>10</a:t>
            </a:fld>
            <a:endParaRPr lang="en-IN"/>
          </a:p>
        </p:txBody>
      </p:sp>
    </p:spTree>
    <p:extLst>
      <p:ext uri="{BB962C8B-B14F-4D97-AF65-F5344CB8AC3E}">
        <p14:creationId xmlns:p14="http://schemas.microsoft.com/office/powerpoint/2010/main" val="2896271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4880F40-01FA-4E6C-9FD0-5870CAF80DF5}" type="slidenum">
              <a:rPr lang="en-IN" smtClean="0"/>
              <a:t>12</a:t>
            </a:fld>
            <a:endParaRPr lang="en-IN"/>
          </a:p>
        </p:txBody>
      </p:sp>
    </p:spTree>
    <p:extLst>
      <p:ext uri="{BB962C8B-B14F-4D97-AF65-F5344CB8AC3E}">
        <p14:creationId xmlns:p14="http://schemas.microsoft.com/office/powerpoint/2010/main" val="1200894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4880F40-01FA-4E6C-9FD0-5870CAF80DF5}" type="slidenum">
              <a:rPr lang="en-IN" smtClean="0"/>
              <a:t>13</a:t>
            </a:fld>
            <a:endParaRPr lang="en-IN"/>
          </a:p>
        </p:txBody>
      </p:sp>
    </p:spTree>
    <p:extLst>
      <p:ext uri="{BB962C8B-B14F-4D97-AF65-F5344CB8AC3E}">
        <p14:creationId xmlns:p14="http://schemas.microsoft.com/office/powerpoint/2010/main" val="3742936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53A9-B0D2-F324-075A-A93D10720B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A33CBB-10E6-DE16-A2F1-75AF2AF6BA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37C0168-6ACC-081C-2467-3C7A7DEF7746}"/>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728E3746-B4EF-1C60-91F6-01827BC935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89684A-A338-FDBA-1EF1-DFF0EA4A5355}"/>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1953922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AD0E-5474-8ADE-8E6A-AC591EAF39E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B48CC51-A02D-B2D4-9896-35AC103537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81CF6B-6B5F-B31F-43ED-1342621B7E6A}"/>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0F0B6D23-5A06-5A14-3F76-1F794E5700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ADA833-8A9A-1862-5178-173BF8C6E4F3}"/>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3390821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8F9AB0-5CF3-A792-4F7C-1641B60B4F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D8236F-4A9A-2179-701F-C58BC174D6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C0A5D4-7AF0-EEAA-80FE-CE0CD1197C24}"/>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1186D5FD-9292-49B3-CB49-596604CDC1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83BA72-8743-515F-31DE-0FC57694C84C}"/>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275145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9D8C0-7845-CA10-6318-B8E75409FC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4A9E82-08C4-53E2-6E59-0360507C73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520637-3F4B-FC6D-1F04-1C5DAD1EE266}"/>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6BE89C47-E42C-1879-9059-1C633309F28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741AEF-B8E0-9B4F-BB61-CAA0AB104644}"/>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359111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0E991-96C8-B5F1-E263-1D18D50505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5D3EB17-FCA5-45E6-D9FF-6B29D02A06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DE2A69-A992-CCF2-E5DC-13EC7F4D9D32}"/>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D2013451-8063-96F0-7119-2923EDE9BC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D7C7D2-954D-5B3C-8F82-3C029381D148}"/>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172418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59F7E-342D-3DBB-FAF6-544B3387A79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67B481-A394-2E93-2ACC-016C1546E1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CFD51DC-ECA4-6E32-E81C-21A0056355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54A0CEB-F87D-AEC3-4239-9276BCB22983}"/>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6" name="Footer Placeholder 5">
            <a:extLst>
              <a:ext uri="{FF2B5EF4-FFF2-40B4-BE49-F238E27FC236}">
                <a16:creationId xmlns:a16="http://schemas.microsoft.com/office/drawing/2014/main" id="{ECAFF506-303B-AFE5-387E-30CD51550C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9AC639-5813-5FCC-B079-B3739E9EAC8B}"/>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866195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50C00-8EC1-3EAF-DF1C-115453E9D65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35E4A5-56AB-EF59-7A9B-60490F8497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7D3E8E-1CB0-E5AA-B13E-62C00D60A0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5715BD5-B9BF-64E7-D942-74022C09A6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B9F9AF-DB51-078C-6454-C8BD2E375A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4B24B6F-33AB-FBA8-7778-C7A638310471}"/>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8" name="Footer Placeholder 7">
            <a:extLst>
              <a:ext uri="{FF2B5EF4-FFF2-40B4-BE49-F238E27FC236}">
                <a16:creationId xmlns:a16="http://schemas.microsoft.com/office/drawing/2014/main" id="{DE0EDCA0-AF50-DB78-8729-252D9596DED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6D0AC4-84B9-9845-8507-7D691DC40C21}"/>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4210599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9A3E0-188D-EF5A-EB2B-0599ADDAEA8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BBEA741-A398-AB41-E5E5-888CC074B5D7}"/>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4" name="Footer Placeholder 3">
            <a:extLst>
              <a:ext uri="{FF2B5EF4-FFF2-40B4-BE49-F238E27FC236}">
                <a16:creationId xmlns:a16="http://schemas.microsoft.com/office/drawing/2014/main" id="{526F3828-02A7-F7DC-0C57-73DA51ABA79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B2111A7-E4CC-7C62-5E9C-03A0C8F74C16}"/>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3457933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1324EA-D1E7-1E63-079A-50712B688A20}"/>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3" name="Footer Placeholder 2">
            <a:extLst>
              <a:ext uri="{FF2B5EF4-FFF2-40B4-BE49-F238E27FC236}">
                <a16:creationId xmlns:a16="http://schemas.microsoft.com/office/drawing/2014/main" id="{9A99C198-281C-030F-66D5-2FE532693BB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1F5320D-F84F-ECC5-2EBC-F969418B818F}"/>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2492614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B3937-3CDA-5D36-CE6A-E02D38AACF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626D7B-218D-7115-80FC-8D43625FB1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161AB7F-21C7-4B69-05C2-BB5ECA45CB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C6ABC7-F65D-4350-4FE8-759FA213234A}"/>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6" name="Footer Placeholder 5">
            <a:extLst>
              <a:ext uri="{FF2B5EF4-FFF2-40B4-BE49-F238E27FC236}">
                <a16:creationId xmlns:a16="http://schemas.microsoft.com/office/drawing/2014/main" id="{A05B6F64-A3B0-7697-4341-09E81D281E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59B0BE-879A-4E9D-9BBD-B753FAF4DC4D}"/>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2722163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2DA34-8399-2DB9-69C6-BBA6ECE098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CB25AE0-31CE-4F18-447D-5FC080DB76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80E8B13-FDBB-C1EF-5E2B-959716E3F4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C6CFC1-0A0B-04AC-C7E0-EF8E71E42F2E}"/>
              </a:ext>
            </a:extLst>
          </p:cNvPr>
          <p:cNvSpPr>
            <a:spLocks noGrp="1"/>
          </p:cNvSpPr>
          <p:nvPr>
            <p:ph type="dt" sz="half" idx="10"/>
          </p:nvPr>
        </p:nvSpPr>
        <p:spPr/>
        <p:txBody>
          <a:bodyPr/>
          <a:lstStyle/>
          <a:p>
            <a:fld id="{B90E7E42-7CAA-4104-A367-5DA51DABB2A4}" type="datetimeFigureOut">
              <a:rPr lang="en-IN" smtClean="0"/>
              <a:t>29-08-2024</a:t>
            </a:fld>
            <a:endParaRPr lang="en-IN"/>
          </a:p>
        </p:txBody>
      </p:sp>
      <p:sp>
        <p:nvSpPr>
          <p:cNvPr id="6" name="Footer Placeholder 5">
            <a:extLst>
              <a:ext uri="{FF2B5EF4-FFF2-40B4-BE49-F238E27FC236}">
                <a16:creationId xmlns:a16="http://schemas.microsoft.com/office/drawing/2014/main" id="{223420AE-22F9-2421-F469-D038FFB4562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E5BAE4-9BB8-9092-A8F5-91A4325ACBD3}"/>
              </a:ext>
            </a:extLst>
          </p:cNvPr>
          <p:cNvSpPr>
            <a:spLocks noGrp="1"/>
          </p:cNvSpPr>
          <p:nvPr>
            <p:ph type="sldNum" sz="quarter" idx="12"/>
          </p:nvPr>
        </p:nvSpPr>
        <p:spPr/>
        <p:txBody>
          <a:bodyPr/>
          <a:lstStyle/>
          <a:p>
            <a:fld id="{934624D0-37FD-49F2-BC66-C6E9A2212A3C}" type="slidenum">
              <a:rPr lang="en-IN" smtClean="0"/>
              <a:t>‹#›</a:t>
            </a:fld>
            <a:endParaRPr lang="en-IN"/>
          </a:p>
        </p:txBody>
      </p:sp>
    </p:spTree>
    <p:extLst>
      <p:ext uri="{BB962C8B-B14F-4D97-AF65-F5344CB8AC3E}">
        <p14:creationId xmlns:p14="http://schemas.microsoft.com/office/powerpoint/2010/main" val="1650729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7DF8FD-4F0E-75E7-3E67-0F7B7C29D5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DE0A8A-4795-68E7-B21E-1198B843CF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9CDC20-F5F3-FDE4-9DDF-5FA21D0815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0E7E42-7CAA-4104-A367-5DA51DABB2A4}" type="datetimeFigureOut">
              <a:rPr lang="en-IN" smtClean="0"/>
              <a:t>29-08-2024</a:t>
            </a:fld>
            <a:endParaRPr lang="en-IN"/>
          </a:p>
        </p:txBody>
      </p:sp>
      <p:sp>
        <p:nvSpPr>
          <p:cNvPr id="5" name="Footer Placeholder 4">
            <a:extLst>
              <a:ext uri="{FF2B5EF4-FFF2-40B4-BE49-F238E27FC236}">
                <a16:creationId xmlns:a16="http://schemas.microsoft.com/office/drawing/2014/main" id="{0B2B7E4F-DD5E-FA81-E2FA-11B937E00E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CC70921-DB32-1710-8C61-CCB1532BEF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4624D0-37FD-49F2-BC66-C6E9A2212A3C}" type="slidenum">
              <a:rPr lang="en-IN" smtClean="0"/>
              <a:t>‹#›</a:t>
            </a:fld>
            <a:endParaRPr lang="en-IN"/>
          </a:p>
        </p:txBody>
      </p:sp>
    </p:spTree>
    <p:extLst>
      <p:ext uri="{BB962C8B-B14F-4D97-AF65-F5344CB8AC3E}">
        <p14:creationId xmlns:p14="http://schemas.microsoft.com/office/powerpoint/2010/main" val="2965370032"/>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8" Type="http://schemas.openxmlformats.org/officeDocument/2006/relationships/hyperlink" Target="https://www.youtube.com/" TargetMode="External"/><Relationship Id="rId13" Type="http://schemas.openxmlformats.org/officeDocument/2006/relationships/image" Target="../media/image9.png"/><Relationship Id="rId18" Type="http://schemas.openxmlformats.org/officeDocument/2006/relationships/image" Target="../media/image14.png"/><Relationship Id="rId3" Type="http://schemas.openxmlformats.org/officeDocument/2006/relationships/hyperlink" Target="https://www.google.co.in/" TargetMode="External"/><Relationship Id="rId7" Type="http://schemas.openxmlformats.org/officeDocument/2006/relationships/hyperlink" Target="https://www.quora.com/" TargetMode="External"/><Relationship Id="rId12" Type="http://schemas.openxmlformats.org/officeDocument/2006/relationships/image" Target="../media/image8.png"/><Relationship Id="rId17" Type="http://schemas.openxmlformats.org/officeDocument/2006/relationships/image" Target="../media/image13.png"/><Relationship Id="rId2" Type="http://schemas.openxmlformats.org/officeDocument/2006/relationships/notesSlide" Target="../notesSlides/notesSlide5.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hyperlink" Target="https://stackoverflow.com/" TargetMode="External"/><Relationship Id="rId11" Type="http://schemas.openxmlformats.org/officeDocument/2006/relationships/hyperlink" Target="https://chatgpt.com/" TargetMode="External"/><Relationship Id="rId5" Type="http://schemas.openxmlformats.org/officeDocument/2006/relationships/hyperlink" Target="https://www.geeksforgeeks.org/" TargetMode="External"/><Relationship Id="rId15" Type="http://schemas.openxmlformats.org/officeDocument/2006/relationships/image" Target="../media/image11.png"/><Relationship Id="rId10" Type="http://schemas.openxmlformats.org/officeDocument/2006/relationships/hyperlink" Target="https://console.cloud.google.com/welcome/new" TargetMode="External"/><Relationship Id="rId4" Type="http://schemas.openxmlformats.org/officeDocument/2006/relationships/hyperlink" Target="https://docs.python.org/3/" TargetMode="External"/><Relationship Id="rId9" Type="http://schemas.openxmlformats.org/officeDocument/2006/relationships/hyperlink" Target="https://docs.python.org/3/library/tk.html" TargetMode="External"/><Relationship Id="rId1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hyperlink" Target="https://in.linkedin.com/in/drishaychauhan" TargetMode="External"/><Relationship Id="rId2" Type="http://schemas.openxmlformats.org/officeDocument/2006/relationships/image" Target="../media/image15.jpg"/><Relationship Id="rId1" Type="http://schemas.openxmlformats.org/officeDocument/2006/relationships/slideLayout" Target="../slideLayouts/slideLayout1.xml"/><Relationship Id="rId5" Type="http://schemas.openxmlformats.org/officeDocument/2006/relationships/hyperlink" Target="https://dabotics.org/about-us/" TargetMode="External"/><Relationship Id="rId4" Type="http://schemas.openxmlformats.org/officeDocument/2006/relationships/hyperlink" Target="https://github.com/Drishay/Internship/tree/main/Dabotic_Internship"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718437" y="2369978"/>
            <a:ext cx="10755125" cy="2118043"/>
          </a:xfrm>
        </p:spPr>
        <p:txBody>
          <a:bodyPr>
            <a:noAutofit/>
          </a:bodyPr>
          <a:lstStyle/>
          <a:p>
            <a:r>
              <a:rPr lang="en-IN" sz="17000" b="1" u="sng" dirty="0"/>
              <a:t>INTERNSHIP</a:t>
            </a:r>
          </a:p>
        </p:txBody>
      </p:sp>
    </p:spTree>
    <p:extLst>
      <p:ext uri="{BB962C8B-B14F-4D97-AF65-F5344CB8AC3E}">
        <p14:creationId xmlns:p14="http://schemas.microsoft.com/office/powerpoint/2010/main" val="205224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99589"/>
            <a:ext cx="9794240" cy="1023461"/>
          </a:xfrm>
        </p:spPr>
        <p:txBody>
          <a:bodyPr>
            <a:noAutofit/>
          </a:bodyPr>
          <a:lstStyle/>
          <a:p>
            <a:r>
              <a:rPr lang="en-IN" sz="7500" b="1" u="sng" dirty="0"/>
              <a:t>Task – 3</a:t>
            </a:r>
          </a:p>
        </p:txBody>
      </p:sp>
      <p:sp>
        <p:nvSpPr>
          <p:cNvPr id="5" name="Rectangle 4">
            <a:extLst>
              <a:ext uri="{FF2B5EF4-FFF2-40B4-BE49-F238E27FC236}">
                <a16:creationId xmlns:a16="http://schemas.microsoft.com/office/drawing/2014/main" id="{00412524-E90A-D486-772E-EEC958C1FD1F}"/>
              </a:ext>
            </a:extLst>
          </p:cNvPr>
          <p:cNvSpPr/>
          <p:nvPr/>
        </p:nvSpPr>
        <p:spPr>
          <a:xfrm>
            <a:off x="0" y="1334265"/>
            <a:ext cx="12192000" cy="5542786"/>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Code_Preview">
            <a:hlinkClick r:id="" action="ppaction://media"/>
            <a:extLst>
              <a:ext uri="{FF2B5EF4-FFF2-40B4-BE49-F238E27FC236}">
                <a16:creationId xmlns:a16="http://schemas.microsoft.com/office/drawing/2014/main" id="{2B36B7AA-4699-3875-553B-D07DDBC7FE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98880" y="1334265"/>
            <a:ext cx="9794240" cy="5410664"/>
          </a:xfrm>
          <a:prstGeom prst="rect">
            <a:avLst/>
          </a:prstGeom>
        </p:spPr>
      </p:pic>
    </p:spTree>
    <p:extLst>
      <p:ext uri="{BB962C8B-B14F-4D97-AF65-F5344CB8AC3E}">
        <p14:creationId xmlns:p14="http://schemas.microsoft.com/office/powerpoint/2010/main" val="140116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4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58071"/>
            <a:ext cx="9794240" cy="1023461"/>
          </a:xfrm>
        </p:spPr>
        <p:txBody>
          <a:bodyPr>
            <a:noAutofit/>
          </a:bodyPr>
          <a:lstStyle/>
          <a:p>
            <a:r>
              <a:rPr lang="en-IN" sz="7500" b="1" u="sng" dirty="0"/>
              <a:t>Task - 4</a:t>
            </a:r>
          </a:p>
        </p:txBody>
      </p:sp>
      <p:sp>
        <p:nvSpPr>
          <p:cNvPr id="3" name="TextBox 2">
            <a:extLst>
              <a:ext uri="{FF2B5EF4-FFF2-40B4-BE49-F238E27FC236}">
                <a16:creationId xmlns:a16="http://schemas.microsoft.com/office/drawing/2014/main" id="{236AFBA6-571A-6687-C4F4-59429F16D3C1}"/>
              </a:ext>
            </a:extLst>
          </p:cNvPr>
          <p:cNvSpPr txBox="1"/>
          <p:nvPr/>
        </p:nvSpPr>
        <p:spPr>
          <a:xfrm>
            <a:off x="391633" y="1181532"/>
            <a:ext cx="11408734" cy="5362302"/>
          </a:xfrm>
          <a:prstGeom prst="rect">
            <a:avLst/>
          </a:prstGeom>
          <a:noFill/>
        </p:spPr>
        <p:txBody>
          <a:bodyPr wrap="square" rtlCol="0">
            <a:spAutoFit/>
          </a:bodyPr>
          <a:lstStyle/>
          <a:p>
            <a:pPr>
              <a:lnSpc>
                <a:spcPct val="150000"/>
              </a:lnSpc>
            </a:pPr>
            <a:r>
              <a:rPr lang="en-US" sz="2100" dirty="0">
                <a:latin typeface="Arial Rounded MT Bold" panose="020F0704030504030204" pitchFamily="34" charset="0"/>
              </a:rPr>
              <a:t>A chatbot is a piece of software that mimics human dialogue through text chats, voice commands, or both. Here are the 9 steps you will cover to help you get a chatbot :</a:t>
            </a:r>
          </a:p>
          <a:p>
            <a:pPr marL="457200" indent="-457200">
              <a:lnSpc>
                <a:spcPct val="150000"/>
              </a:lnSpc>
              <a:buFont typeface="+mj-lt"/>
              <a:buAutoNum type="arabicPeriod"/>
            </a:pPr>
            <a:r>
              <a:rPr lang="en-US" sz="2100" dirty="0">
                <a:latin typeface="Arial Rounded MT Bold" panose="020F0704030504030204" pitchFamily="34" charset="0"/>
              </a:rPr>
              <a:t>Decide what type of chatbot is best for you.</a:t>
            </a:r>
          </a:p>
          <a:p>
            <a:pPr marL="457200" indent="-457200">
              <a:lnSpc>
                <a:spcPct val="150000"/>
              </a:lnSpc>
              <a:buFont typeface="+mj-lt"/>
              <a:buAutoNum type="arabicPeriod"/>
            </a:pPr>
            <a:r>
              <a:rPr lang="en-US" sz="2100" dirty="0">
                <a:latin typeface="Arial Rounded MT Bold" panose="020F0704030504030204" pitchFamily="34" charset="0"/>
              </a:rPr>
              <a:t>Determine your chatbot key performance indicator.</a:t>
            </a:r>
          </a:p>
          <a:p>
            <a:pPr marL="457200" indent="-457200">
              <a:lnSpc>
                <a:spcPct val="150000"/>
              </a:lnSpc>
              <a:buFont typeface="+mj-lt"/>
              <a:buAutoNum type="arabicPeriod"/>
            </a:pPr>
            <a:r>
              <a:rPr lang="en-US" sz="2100" dirty="0">
                <a:latin typeface="Arial Rounded MT Bold" panose="020F0704030504030204" pitchFamily="34" charset="0"/>
              </a:rPr>
              <a:t>Understand user needs.</a:t>
            </a:r>
          </a:p>
          <a:p>
            <a:pPr marL="457200" indent="-457200">
              <a:lnSpc>
                <a:spcPct val="150000"/>
              </a:lnSpc>
              <a:buFont typeface="+mj-lt"/>
              <a:buAutoNum type="arabicPeriod"/>
            </a:pPr>
            <a:r>
              <a:rPr lang="en-US" sz="2100" dirty="0">
                <a:latin typeface="Arial Rounded MT Bold" panose="020F0704030504030204" pitchFamily="34" charset="0"/>
              </a:rPr>
              <a:t>Give your chatbot a personality.</a:t>
            </a:r>
          </a:p>
          <a:p>
            <a:pPr marL="457200" indent="-457200">
              <a:lnSpc>
                <a:spcPct val="150000"/>
              </a:lnSpc>
              <a:buFont typeface="+mj-lt"/>
              <a:buAutoNum type="arabicPeriod"/>
            </a:pPr>
            <a:r>
              <a:rPr lang="en-US" sz="2100" dirty="0">
                <a:latin typeface="Arial Rounded MT Bold" panose="020F0704030504030204" pitchFamily="34" charset="0"/>
              </a:rPr>
              <a:t>Plan your chatbot flow.</a:t>
            </a:r>
          </a:p>
          <a:p>
            <a:pPr marL="457200" indent="-457200">
              <a:lnSpc>
                <a:spcPct val="150000"/>
              </a:lnSpc>
              <a:buFont typeface="+mj-lt"/>
              <a:buAutoNum type="arabicPeriod"/>
            </a:pPr>
            <a:r>
              <a:rPr lang="en-US" sz="2100" dirty="0">
                <a:latin typeface="Arial Rounded MT Bold" panose="020F0704030504030204" pitchFamily="34" charset="0"/>
              </a:rPr>
              <a:t>Design your chatbot.</a:t>
            </a:r>
          </a:p>
          <a:p>
            <a:pPr marL="457200" indent="-457200">
              <a:lnSpc>
                <a:spcPct val="150000"/>
              </a:lnSpc>
              <a:buFont typeface="+mj-lt"/>
              <a:buAutoNum type="arabicPeriod"/>
            </a:pPr>
            <a:r>
              <a:rPr lang="en-US" sz="2100" dirty="0">
                <a:latin typeface="Arial Rounded MT Bold" panose="020F0704030504030204" pitchFamily="34" charset="0"/>
              </a:rPr>
              <a:t>Preview and test your chatbot.</a:t>
            </a:r>
          </a:p>
          <a:p>
            <a:pPr marL="457200" indent="-457200">
              <a:lnSpc>
                <a:spcPct val="150000"/>
              </a:lnSpc>
              <a:buFont typeface="+mj-lt"/>
              <a:buAutoNum type="arabicPeriod"/>
            </a:pPr>
            <a:r>
              <a:rPr lang="en-US" sz="2100" dirty="0">
                <a:latin typeface="Arial Rounded MT Bold" panose="020F0704030504030204" pitchFamily="34" charset="0"/>
              </a:rPr>
              <a:t>Target your chatbot.</a:t>
            </a:r>
          </a:p>
          <a:p>
            <a:pPr marL="457200" indent="-457200">
              <a:lnSpc>
                <a:spcPct val="150000"/>
              </a:lnSpc>
              <a:buFont typeface="+mj-lt"/>
              <a:buAutoNum type="arabicPeriod"/>
            </a:pPr>
            <a:r>
              <a:rPr lang="en-US" sz="2100" dirty="0">
                <a:latin typeface="Arial Rounded MT Bold" panose="020F0704030504030204" pitchFamily="34" charset="0"/>
              </a:rPr>
              <a:t>Measure and optimize chatbot performance.</a:t>
            </a:r>
            <a:endParaRPr lang="en-IN" sz="2100" dirty="0">
              <a:latin typeface="Arial Rounded MT Bold" panose="020F0704030504030204" pitchFamily="34" charset="0"/>
            </a:endParaRPr>
          </a:p>
        </p:txBody>
      </p:sp>
    </p:spTree>
    <p:extLst>
      <p:ext uri="{BB962C8B-B14F-4D97-AF65-F5344CB8AC3E}">
        <p14:creationId xmlns:p14="http://schemas.microsoft.com/office/powerpoint/2010/main" val="1983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99589"/>
            <a:ext cx="9794240" cy="1023461"/>
          </a:xfrm>
        </p:spPr>
        <p:txBody>
          <a:bodyPr>
            <a:noAutofit/>
          </a:bodyPr>
          <a:lstStyle/>
          <a:p>
            <a:r>
              <a:rPr lang="en-IN" sz="7500" b="1" u="sng" dirty="0"/>
              <a:t>Task – 4</a:t>
            </a:r>
          </a:p>
        </p:txBody>
      </p:sp>
      <p:sp>
        <p:nvSpPr>
          <p:cNvPr id="5" name="Rectangle 4">
            <a:extLst>
              <a:ext uri="{FF2B5EF4-FFF2-40B4-BE49-F238E27FC236}">
                <a16:creationId xmlns:a16="http://schemas.microsoft.com/office/drawing/2014/main" id="{00412524-E90A-D486-772E-EEC958C1FD1F}"/>
              </a:ext>
            </a:extLst>
          </p:cNvPr>
          <p:cNvSpPr/>
          <p:nvPr/>
        </p:nvSpPr>
        <p:spPr>
          <a:xfrm>
            <a:off x="0" y="1334265"/>
            <a:ext cx="12192000" cy="5542786"/>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Code_Preview">
            <a:hlinkClick r:id="" action="ppaction://media"/>
            <a:extLst>
              <a:ext uri="{FF2B5EF4-FFF2-40B4-BE49-F238E27FC236}">
                <a16:creationId xmlns:a16="http://schemas.microsoft.com/office/drawing/2014/main" id="{4A207319-EA73-4412-587F-0AAD046ACD10}"/>
              </a:ext>
            </a:extLst>
          </p:cNvPr>
          <p:cNvPicPr>
            <a:picLocks noChangeAspect="1"/>
          </p:cNvPicPr>
          <p:nvPr>
            <a:videoFile r:link="rId2"/>
            <p:extLst>
              <p:ext uri="{DAA4B4D4-6D71-4841-9C94-3DE7FCFB9230}">
                <p14:media xmlns:p14="http://schemas.microsoft.com/office/powerpoint/2010/main" r:embed="rId1"/>
              </p:ext>
            </p:extLst>
          </p:nvPr>
        </p:nvPicPr>
        <p:blipFill>
          <a:blip r:embed="rId5">
            <a:lum bright="-20000"/>
          </a:blip>
          <a:stretch>
            <a:fillRect/>
          </a:stretch>
        </p:blipFill>
        <p:spPr>
          <a:xfrm>
            <a:off x="1198880" y="1334265"/>
            <a:ext cx="9794240" cy="5464094"/>
          </a:xfrm>
          <a:prstGeom prst="rect">
            <a:avLst/>
          </a:prstGeom>
        </p:spPr>
      </p:pic>
    </p:spTree>
    <p:extLst>
      <p:ext uri="{BB962C8B-B14F-4D97-AF65-F5344CB8AC3E}">
        <p14:creationId xmlns:p14="http://schemas.microsoft.com/office/powerpoint/2010/main" val="334608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89245"/>
            <a:ext cx="9794240" cy="1023461"/>
          </a:xfrm>
        </p:spPr>
        <p:txBody>
          <a:bodyPr>
            <a:noAutofit/>
          </a:bodyPr>
          <a:lstStyle/>
          <a:p>
            <a:r>
              <a:rPr lang="en-IN" sz="7500" b="1" u="sng" dirty="0"/>
              <a:t>Resources</a:t>
            </a:r>
          </a:p>
        </p:txBody>
      </p:sp>
      <p:sp>
        <p:nvSpPr>
          <p:cNvPr id="3" name="TextBox 2">
            <a:extLst>
              <a:ext uri="{FF2B5EF4-FFF2-40B4-BE49-F238E27FC236}">
                <a16:creationId xmlns:a16="http://schemas.microsoft.com/office/drawing/2014/main" id="{236AFBA6-571A-6687-C4F4-59429F16D3C1}"/>
              </a:ext>
            </a:extLst>
          </p:cNvPr>
          <p:cNvSpPr txBox="1"/>
          <p:nvPr/>
        </p:nvSpPr>
        <p:spPr>
          <a:xfrm>
            <a:off x="554694" y="954524"/>
            <a:ext cx="11082612" cy="5615704"/>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Google - </a:t>
            </a:r>
            <a:r>
              <a:rPr lang="en-IN" sz="2200" dirty="0">
                <a:latin typeface="Arial Rounded MT Bold" panose="020F0704030504030204" pitchFamily="34" charset="0"/>
                <a:cs typeface="Arial" panose="020B0604020202020204" pitchFamily="34" charset="0"/>
                <a:hlinkClick r:id="rId3"/>
              </a:rPr>
              <a:t>https://www.google.co.in/</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Python Docs - </a:t>
            </a:r>
            <a:r>
              <a:rPr lang="en-IN" sz="2200" dirty="0">
                <a:latin typeface="Arial Rounded MT Bold" panose="020F0704030504030204" pitchFamily="34" charset="0"/>
                <a:cs typeface="Arial" panose="020B0604020202020204" pitchFamily="34" charset="0"/>
                <a:hlinkClick r:id="rId4"/>
              </a:rPr>
              <a:t>https://docs.python.org/3/</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b="0" i="0" dirty="0" err="1">
                <a:solidFill>
                  <a:srgbClr val="040C28"/>
                </a:solidFill>
                <a:effectLst/>
                <a:latin typeface="Arial Rounded MT Bold" panose="020F0704030504030204" pitchFamily="34" charset="0"/>
                <a:cs typeface="Arial" panose="020B0604020202020204" pitchFamily="34" charset="0"/>
              </a:rPr>
              <a:t>GeeksforGeeks</a:t>
            </a:r>
            <a:r>
              <a:rPr lang="en-IN" sz="2200" b="0" i="0" dirty="0">
                <a:solidFill>
                  <a:srgbClr val="040C28"/>
                </a:solidFill>
                <a:effectLst/>
                <a:latin typeface="Arial Rounded MT Bold" panose="020F0704030504030204" pitchFamily="34" charset="0"/>
                <a:cs typeface="Arial" panose="020B0604020202020204" pitchFamily="34" charset="0"/>
              </a:rPr>
              <a:t> </a:t>
            </a:r>
            <a:r>
              <a:rPr lang="en-IN" sz="2200" dirty="0">
                <a:solidFill>
                  <a:srgbClr val="040C28"/>
                </a:solidFill>
                <a:latin typeface="Arial Rounded MT Bold" panose="020F0704030504030204" pitchFamily="34" charset="0"/>
                <a:cs typeface="Arial" panose="020B0604020202020204" pitchFamily="34" charset="0"/>
              </a:rPr>
              <a:t>- </a:t>
            </a:r>
            <a:r>
              <a:rPr lang="en-IN" sz="2200" dirty="0">
                <a:solidFill>
                  <a:srgbClr val="040C28"/>
                </a:solidFill>
                <a:latin typeface="Arial Rounded MT Bold" panose="020F0704030504030204" pitchFamily="34" charset="0"/>
                <a:cs typeface="Arial" panose="020B0604020202020204" pitchFamily="34" charset="0"/>
                <a:hlinkClick r:id="rId5"/>
              </a:rPr>
              <a:t>https://www.geeksforgeeks.org/</a:t>
            </a:r>
            <a:endParaRPr lang="en-IN" sz="2200" dirty="0">
              <a:solidFill>
                <a:srgbClr val="040C28"/>
              </a:solidFill>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i="0" dirty="0" err="1">
                <a:effectLst/>
                <a:latin typeface="Arial Rounded MT Bold" panose="020F0704030504030204" pitchFamily="34" charset="0"/>
                <a:cs typeface="Arial" panose="020B0604020202020204" pitchFamily="34" charset="0"/>
              </a:rPr>
              <a:t>StackOverflow</a:t>
            </a:r>
            <a:r>
              <a:rPr lang="en-IN" sz="2200" dirty="0">
                <a:latin typeface="Arial Rounded MT Bold" panose="020F0704030504030204" pitchFamily="34" charset="0"/>
                <a:cs typeface="Arial" panose="020B0604020202020204" pitchFamily="34" charset="0"/>
              </a:rPr>
              <a:t> - </a:t>
            </a:r>
            <a:r>
              <a:rPr lang="en-IN" sz="2200" dirty="0">
                <a:latin typeface="Arial Rounded MT Bold" panose="020F0704030504030204" pitchFamily="34" charset="0"/>
                <a:cs typeface="Arial" panose="020B0604020202020204" pitchFamily="34" charset="0"/>
                <a:hlinkClick r:id="rId6"/>
              </a:rPr>
              <a:t>https://stackoverflow.com/</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Quora - </a:t>
            </a:r>
            <a:r>
              <a:rPr lang="en-IN" sz="2200" dirty="0">
                <a:latin typeface="Arial Rounded MT Bold" panose="020F0704030504030204" pitchFamily="34" charset="0"/>
                <a:cs typeface="Arial" panose="020B0604020202020204" pitchFamily="34" charset="0"/>
                <a:hlinkClick r:id="rId7"/>
              </a:rPr>
              <a:t>https://www.quora.com/</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YouTube - </a:t>
            </a:r>
            <a:r>
              <a:rPr lang="en-IN" sz="2200" dirty="0">
                <a:latin typeface="Arial Rounded MT Bold" panose="020F0704030504030204" pitchFamily="34" charset="0"/>
                <a:cs typeface="Arial" panose="020B0604020202020204" pitchFamily="34" charset="0"/>
                <a:hlinkClick r:id="rId8"/>
              </a:rPr>
              <a:t>https://www.youtube.com/</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US" sz="2200" dirty="0" err="1">
                <a:latin typeface="Arial Rounded MT Bold" panose="020F0704030504030204" pitchFamily="34" charset="0"/>
                <a:cs typeface="Arial" panose="020B0604020202020204" pitchFamily="34" charset="0"/>
              </a:rPr>
              <a:t>Tkinter</a:t>
            </a:r>
            <a:r>
              <a:rPr lang="en-US" sz="2200" dirty="0">
                <a:latin typeface="Arial Rounded MT Bold" panose="020F0704030504030204" pitchFamily="34" charset="0"/>
                <a:cs typeface="Arial" panose="020B0604020202020204" pitchFamily="34" charset="0"/>
              </a:rPr>
              <a:t> Document - </a:t>
            </a:r>
            <a:r>
              <a:rPr lang="en-US" sz="2200" dirty="0">
                <a:latin typeface="Arial Rounded MT Bold" panose="020F0704030504030204" pitchFamily="34" charset="0"/>
                <a:cs typeface="Arial" panose="020B0604020202020204" pitchFamily="34" charset="0"/>
                <a:hlinkClick r:id="rId9"/>
              </a:rPr>
              <a:t>https://docs.python.org/3/library/tk.html</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Google Cloud Console - </a:t>
            </a:r>
            <a:r>
              <a:rPr lang="en-IN" sz="2200" dirty="0">
                <a:latin typeface="Arial Rounded MT Bold" panose="020F0704030504030204" pitchFamily="34" charset="0"/>
                <a:cs typeface="Arial" panose="020B0604020202020204" pitchFamily="34" charset="0"/>
                <a:hlinkClick r:id="rId10"/>
              </a:rPr>
              <a:t>https://console.cloud.google.com/welcome/new</a:t>
            </a:r>
            <a:endParaRPr lang="en-IN" sz="2200" dirty="0">
              <a:latin typeface="Arial Rounded MT Bold" panose="020F0704030504030204" pitchFamily="34" charset="0"/>
              <a:cs typeface="Arial" panose="020B0604020202020204" pitchFamily="34" charset="0"/>
            </a:endParaRPr>
          </a:p>
          <a:p>
            <a:pPr marL="342900" indent="-342900">
              <a:lnSpc>
                <a:spcPct val="150000"/>
              </a:lnSpc>
              <a:buFont typeface="Wingdings" panose="05000000000000000000" pitchFamily="2" charset="2"/>
              <a:buChar char="§"/>
            </a:pPr>
            <a:r>
              <a:rPr lang="en-IN" sz="2200" dirty="0">
                <a:latin typeface="Arial Rounded MT Bold" panose="020F0704030504030204" pitchFamily="34" charset="0"/>
                <a:cs typeface="Arial" panose="020B0604020202020204" pitchFamily="34" charset="0"/>
              </a:rPr>
              <a:t>ChatGPT - </a:t>
            </a:r>
            <a:r>
              <a:rPr lang="en-IN" sz="2200" dirty="0">
                <a:latin typeface="Arial Rounded MT Bold" panose="020F0704030504030204" pitchFamily="34" charset="0"/>
                <a:cs typeface="Arial" panose="020B0604020202020204" pitchFamily="34" charset="0"/>
                <a:hlinkClick r:id="rId11"/>
              </a:rPr>
              <a:t>https://chatgpt.com/</a:t>
            </a:r>
            <a:endParaRPr lang="en-IN" sz="2200" dirty="0">
              <a:latin typeface="Arial Rounded MT Bold" panose="020F0704030504030204" pitchFamily="34" charset="0"/>
              <a:cs typeface="Arial" panose="020B0604020202020204" pitchFamily="34" charset="0"/>
            </a:endParaRPr>
          </a:p>
          <a:p>
            <a:pPr>
              <a:lnSpc>
                <a:spcPct val="150000"/>
              </a:lnSpc>
            </a:pPr>
            <a:r>
              <a:rPr lang="en-US" sz="2200" dirty="0">
                <a:latin typeface="Arial Rounded MT Bold" panose="020F0704030504030204" pitchFamily="34" charset="0"/>
                <a:cs typeface="Arial" panose="020B0604020202020204" pitchFamily="34" charset="0"/>
              </a:rPr>
              <a:t>Please </a:t>
            </a:r>
            <a:r>
              <a:rPr lang="en-US" sz="2200" b="1" dirty="0">
                <a:latin typeface="Arial Rounded MT Bold" panose="020F0704030504030204" pitchFamily="34" charset="0"/>
                <a:cs typeface="Arial" panose="020B0604020202020204" pitchFamily="34" charset="0"/>
              </a:rPr>
              <a:t>note</a:t>
            </a:r>
            <a:r>
              <a:rPr lang="en-US" sz="2200" dirty="0">
                <a:latin typeface="Arial Rounded MT Bold" panose="020F0704030504030204" pitchFamily="34" charset="0"/>
                <a:cs typeface="Arial" panose="020B0604020202020204" pitchFamily="34" charset="0"/>
              </a:rPr>
              <a:t> that while I have listed 8-9 key resources, there were several additional resources that contributed to the completion of these tasks.</a:t>
            </a:r>
            <a:endParaRPr lang="en-IN" sz="2200" dirty="0">
              <a:latin typeface="Arial Rounded MT Bold" panose="020F070403050403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520AF74A-61AD-3BD3-1739-5DBAFC2A2395}"/>
              </a:ext>
            </a:extLst>
          </p:cNvPr>
          <p:cNvGrpSpPr/>
          <p:nvPr/>
        </p:nvGrpSpPr>
        <p:grpSpPr>
          <a:xfrm>
            <a:off x="8025202" y="1148978"/>
            <a:ext cx="3265924" cy="2613398"/>
            <a:chOff x="8746562" y="711416"/>
            <a:chExt cx="3265924" cy="2613398"/>
          </a:xfrm>
        </p:grpSpPr>
        <p:pic>
          <p:nvPicPr>
            <p:cNvPr id="2054" name="Picture 6" descr="Logo device only">
              <a:extLst>
                <a:ext uri="{FF2B5EF4-FFF2-40B4-BE49-F238E27FC236}">
                  <a16:creationId xmlns:a16="http://schemas.microsoft.com/office/drawing/2014/main" id="{5424AFC0-7DB2-6FA3-75A0-54BAB2A3017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800063" y="1272006"/>
              <a:ext cx="765747" cy="92800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hatGPT Logo PNG Images With Transparent Background">
              <a:extLst>
                <a:ext uri="{FF2B5EF4-FFF2-40B4-BE49-F238E27FC236}">
                  <a16:creationId xmlns:a16="http://schemas.microsoft.com/office/drawing/2014/main" id="{CA658461-EFA7-FC5D-5D37-C1EDDC9BBDB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820272" y="2559067"/>
              <a:ext cx="765747" cy="765747"/>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The YouTube logo: a history | Creative Bloq">
              <a:extLst>
                <a:ext uri="{FF2B5EF4-FFF2-40B4-BE49-F238E27FC236}">
                  <a16:creationId xmlns:a16="http://schemas.microsoft.com/office/drawing/2014/main" id="{F1A31C68-311D-DE4F-CE23-9BA1FD961672}"/>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5318" t="28771" r="63511" b="28308"/>
            <a:stretch/>
          </p:blipFill>
          <p:spPr bwMode="auto">
            <a:xfrm>
              <a:off x="10854674" y="1079003"/>
              <a:ext cx="890693" cy="68682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BC67B06A-1ADC-9AE3-BD22-82410F0F811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449360" y="1702306"/>
              <a:ext cx="1850661" cy="937043"/>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Free Quora Logo SVG, PNG Icon, Symbol ...">
              <a:extLst>
                <a:ext uri="{FF2B5EF4-FFF2-40B4-BE49-F238E27FC236}">
                  <a16:creationId xmlns:a16="http://schemas.microsoft.com/office/drawing/2014/main" id="{098AE87C-BA55-227B-ADDF-8194E242D484}"/>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0774063" y="2038945"/>
              <a:ext cx="1238423" cy="1238423"/>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391F98A7-259B-58CE-DC1B-6DBC054C05AE}"/>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659832" y="711416"/>
              <a:ext cx="1026104" cy="102610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Logo, google, g icon - Free download on Iconfinder">
              <a:extLst>
                <a:ext uri="{FF2B5EF4-FFF2-40B4-BE49-F238E27FC236}">
                  <a16:creationId xmlns:a16="http://schemas.microsoft.com/office/drawing/2014/main" id="{7AF9E9B9-1DDC-E7EC-A9F5-7E148780927C}"/>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746562" y="2118770"/>
              <a:ext cx="935632" cy="88059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87724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270BE4-0F58-9E40-04C9-C3E432691351}"/>
              </a:ext>
            </a:extLst>
          </p:cNvPr>
          <p:cNvSpPr/>
          <p:nvPr/>
        </p:nvSpPr>
        <p:spPr>
          <a:xfrm>
            <a:off x="223520" y="76791"/>
            <a:ext cx="7843520" cy="6704418"/>
          </a:xfrm>
          <a:prstGeom prst="rect">
            <a:avLst/>
          </a:prstGeom>
          <a:solidFill>
            <a:schemeClr val="bg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939800" y="166745"/>
            <a:ext cx="6410960" cy="1023461"/>
          </a:xfrm>
        </p:spPr>
        <p:txBody>
          <a:bodyPr>
            <a:noAutofit/>
          </a:bodyPr>
          <a:lstStyle/>
          <a:p>
            <a:r>
              <a:rPr lang="en-IN" sz="7500" b="1" u="sng" dirty="0"/>
              <a:t>CERTIFICATE</a:t>
            </a:r>
          </a:p>
        </p:txBody>
      </p:sp>
      <p:pic>
        <p:nvPicPr>
          <p:cNvPr id="5" name="Picture 4">
            <a:extLst>
              <a:ext uri="{FF2B5EF4-FFF2-40B4-BE49-F238E27FC236}">
                <a16:creationId xmlns:a16="http://schemas.microsoft.com/office/drawing/2014/main" id="{BCD6014E-7083-E74A-8231-35F7ED1E0B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 y="1280160"/>
            <a:ext cx="7437120" cy="5157310"/>
          </a:xfrm>
          <a:prstGeom prst="rect">
            <a:avLst/>
          </a:prstGeom>
        </p:spPr>
      </p:pic>
      <p:sp>
        <p:nvSpPr>
          <p:cNvPr id="6" name="Rectangle 5">
            <a:extLst>
              <a:ext uri="{FF2B5EF4-FFF2-40B4-BE49-F238E27FC236}">
                <a16:creationId xmlns:a16="http://schemas.microsoft.com/office/drawing/2014/main" id="{E1A19061-C43C-33BF-90DF-A1F06002FA07}"/>
              </a:ext>
            </a:extLst>
          </p:cNvPr>
          <p:cNvSpPr/>
          <p:nvPr/>
        </p:nvSpPr>
        <p:spPr>
          <a:xfrm>
            <a:off x="8270240" y="233577"/>
            <a:ext cx="3759200" cy="4163060"/>
          </a:xfrm>
          <a:prstGeom prst="rect">
            <a:avLst/>
          </a:prstGeom>
          <a:solidFill>
            <a:schemeClr val="bg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902978D7-202C-46B5-321F-1332D454C991}"/>
              </a:ext>
            </a:extLst>
          </p:cNvPr>
          <p:cNvSpPr txBox="1"/>
          <p:nvPr/>
        </p:nvSpPr>
        <p:spPr>
          <a:xfrm>
            <a:off x="8412480" y="291207"/>
            <a:ext cx="3474720" cy="3217227"/>
          </a:xfrm>
          <a:prstGeom prst="rect">
            <a:avLst/>
          </a:prstGeom>
          <a:noFill/>
        </p:spPr>
        <p:txBody>
          <a:bodyPr wrap="square" rtlCol="0">
            <a:spAutoFit/>
          </a:bodyPr>
          <a:lstStyle/>
          <a:p>
            <a:pPr algn="ctr">
              <a:lnSpc>
                <a:spcPct val="150000"/>
              </a:lnSpc>
            </a:pPr>
            <a:r>
              <a:rPr lang="en-IN" sz="3400" b="1" u="sng" dirty="0">
                <a:latin typeface="Arial Rounded MT Bold" panose="020F0704030504030204" pitchFamily="34" charset="0"/>
              </a:rPr>
              <a:t>Connect with Me</a:t>
            </a:r>
            <a:r>
              <a:rPr lang="en-IN" sz="3400" b="1" u="sng" dirty="0">
                <a:latin typeface="Arial Rounded MT Bold" panose="020F0704030504030204" pitchFamily="34" charset="0"/>
                <a:sym typeface="Wingdings" panose="05000000000000000000" pitchFamily="2" charset="2"/>
              </a:rPr>
              <a:t> </a:t>
            </a:r>
            <a:endParaRPr lang="en-IN" sz="3400" dirty="0">
              <a:latin typeface="Arial Rounded MT Bold" panose="020F0704030504030204" pitchFamily="34" charset="0"/>
            </a:endParaRPr>
          </a:p>
          <a:p>
            <a:pPr marL="857250" indent="-857250">
              <a:lnSpc>
                <a:spcPct val="150000"/>
              </a:lnSpc>
              <a:buFont typeface="Wingdings" panose="05000000000000000000" pitchFamily="2" charset="2"/>
              <a:buChar char="§"/>
            </a:pPr>
            <a:r>
              <a:rPr lang="en-IN" sz="3600" dirty="0">
                <a:solidFill>
                  <a:schemeClr val="accent5"/>
                </a:solidFill>
                <a:latin typeface="Arial Rounded MT Bold" panose="020F0704030504030204" pitchFamily="34" charset="0"/>
                <a:hlinkClick r:id="rId3">
                  <a:extLst>
                    <a:ext uri="{A12FA001-AC4F-418D-AE19-62706E023703}">
                      <ahyp:hlinkClr xmlns:ahyp="http://schemas.microsoft.com/office/drawing/2018/hyperlinkcolor" val="tx"/>
                    </a:ext>
                  </a:extLst>
                </a:hlinkClick>
              </a:rPr>
              <a:t>LinkedIn</a:t>
            </a:r>
            <a:endParaRPr lang="en-IN" sz="3600" dirty="0">
              <a:solidFill>
                <a:schemeClr val="accent5"/>
              </a:solidFill>
              <a:latin typeface="Arial Rounded MT Bold" panose="020F0704030504030204" pitchFamily="34" charset="0"/>
            </a:endParaRPr>
          </a:p>
          <a:p>
            <a:pPr marL="857250" indent="-857250">
              <a:lnSpc>
                <a:spcPct val="150000"/>
              </a:lnSpc>
              <a:buFont typeface="Wingdings" panose="05000000000000000000" pitchFamily="2" charset="2"/>
              <a:buChar char="§"/>
            </a:pPr>
            <a:r>
              <a:rPr lang="en-IN" sz="3600" dirty="0">
                <a:solidFill>
                  <a:schemeClr val="accent5"/>
                </a:solidFill>
                <a:latin typeface="Arial Rounded MT Bold" panose="020F0704030504030204" pitchFamily="34" charset="0"/>
                <a:hlinkClick r:id="rId4">
                  <a:extLst>
                    <a:ext uri="{A12FA001-AC4F-418D-AE19-62706E023703}">
                      <ahyp:hlinkClr xmlns:ahyp="http://schemas.microsoft.com/office/drawing/2018/hyperlinkcolor" val="tx"/>
                    </a:ext>
                  </a:extLst>
                </a:hlinkClick>
              </a:rPr>
              <a:t>GitHub</a:t>
            </a:r>
            <a:endParaRPr lang="en-IN" sz="3600" dirty="0">
              <a:solidFill>
                <a:schemeClr val="accent5"/>
              </a:solidFill>
              <a:latin typeface="Arial Rounded MT Bold" panose="020F0704030504030204" pitchFamily="34" charset="0"/>
            </a:endParaRPr>
          </a:p>
        </p:txBody>
      </p:sp>
      <p:sp>
        <p:nvSpPr>
          <p:cNvPr id="14" name="Rectangle 13">
            <a:extLst>
              <a:ext uri="{FF2B5EF4-FFF2-40B4-BE49-F238E27FC236}">
                <a16:creationId xmlns:a16="http://schemas.microsoft.com/office/drawing/2014/main" id="{54E22719-C873-FA91-70B0-A628A41DC724}"/>
              </a:ext>
            </a:extLst>
          </p:cNvPr>
          <p:cNvSpPr/>
          <p:nvPr/>
        </p:nvSpPr>
        <p:spPr>
          <a:xfrm>
            <a:off x="8270240" y="4706228"/>
            <a:ext cx="3759200" cy="1860565"/>
          </a:xfrm>
          <a:prstGeom prst="rect">
            <a:avLst/>
          </a:prstGeom>
          <a:solidFill>
            <a:schemeClr val="bg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TextBox 14">
            <a:extLst>
              <a:ext uri="{FF2B5EF4-FFF2-40B4-BE49-F238E27FC236}">
                <a16:creationId xmlns:a16="http://schemas.microsoft.com/office/drawing/2014/main" id="{C4FB782B-EFC0-00D7-79FC-3A31DA1DB433}"/>
              </a:ext>
            </a:extLst>
          </p:cNvPr>
          <p:cNvSpPr txBox="1"/>
          <p:nvPr/>
        </p:nvSpPr>
        <p:spPr>
          <a:xfrm>
            <a:off x="8412480" y="5017818"/>
            <a:ext cx="3474720" cy="830997"/>
          </a:xfrm>
          <a:prstGeom prst="rect">
            <a:avLst/>
          </a:prstGeom>
          <a:noFill/>
        </p:spPr>
        <p:txBody>
          <a:bodyPr wrap="square" rtlCol="0">
            <a:spAutoFit/>
          </a:bodyPr>
          <a:lstStyle/>
          <a:p>
            <a:pPr algn="ctr"/>
            <a:r>
              <a:rPr lang="en-IN" sz="4800" b="1" u="sng" dirty="0">
                <a:solidFill>
                  <a:schemeClr val="accent3"/>
                </a:solidFill>
                <a:latin typeface="Arial Rounded MT Bold" panose="020F0704030504030204" pitchFamily="34" charset="0"/>
                <a:hlinkClick r:id="rId5">
                  <a:extLst>
                    <a:ext uri="{A12FA001-AC4F-418D-AE19-62706E023703}">
                      <ahyp:hlinkClr xmlns:ahyp="http://schemas.microsoft.com/office/drawing/2018/hyperlinkcolor" val="tx"/>
                    </a:ext>
                  </a:extLst>
                </a:hlinkClick>
              </a:rPr>
              <a:t>Dabotics</a:t>
            </a:r>
            <a:endParaRPr lang="en-IN" sz="4800" b="1" u="sng" dirty="0">
              <a:solidFill>
                <a:schemeClr val="accent3"/>
              </a:solidFill>
              <a:latin typeface="Arial Rounded MT Bold" panose="020F0704030504030204" pitchFamily="34" charset="0"/>
            </a:endParaRPr>
          </a:p>
        </p:txBody>
      </p:sp>
    </p:spTree>
    <p:extLst>
      <p:ext uri="{BB962C8B-B14F-4D97-AF65-F5344CB8AC3E}">
        <p14:creationId xmlns:p14="http://schemas.microsoft.com/office/powerpoint/2010/main" val="3962289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58071"/>
            <a:ext cx="9794240" cy="1023461"/>
          </a:xfrm>
        </p:spPr>
        <p:txBody>
          <a:bodyPr>
            <a:noAutofit/>
          </a:bodyPr>
          <a:lstStyle/>
          <a:p>
            <a:r>
              <a:rPr lang="en-IN" sz="7500" b="1" u="sng" dirty="0"/>
              <a:t>THANK YOU</a:t>
            </a:r>
            <a:endParaRPr lang="en-IN" sz="7500" b="1" dirty="0"/>
          </a:p>
        </p:txBody>
      </p:sp>
      <p:sp>
        <p:nvSpPr>
          <p:cNvPr id="3" name="TextBox 2">
            <a:extLst>
              <a:ext uri="{FF2B5EF4-FFF2-40B4-BE49-F238E27FC236}">
                <a16:creationId xmlns:a16="http://schemas.microsoft.com/office/drawing/2014/main" id="{236AFBA6-571A-6687-C4F4-59429F16D3C1}"/>
              </a:ext>
            </a:extLst>
          </p:cNvPr>
          <p:cNvSpPr txBox="1"/>
          <p:nvPr/>
        </p:nvSpPr>
        <p:spPr>
          <a:xfrm>
            <a:off x="391633" y="1495554"/>
            <a:ext cx="11408734" cy="3866892"/>
          </a:xfrm>
          <a:prstGeom prst="rect">
            <a:avLst/>
          </a:prstGeom>
          <a:noFill/>
        </p:spPr>
        <p:txBody>
          <a:bodyPr wrap="square" rtlCol="0">
            <a:spAutoFit/>
          </a:bodyPr>
          <a:lstStyle/>
          <a:p>
            <a:pPr>
              <a:lnSpc>
                <a:spcPct val="150000"/>
              </a:lnSpc>
            </a:pPr>
            <a:r>
              <a:rPr lang="en-US" sz="2400" dirty="0">
                <a:latin typeface="Arial Rounded MT Bold" panose="020F0704030504030204" pitchFamily="34" charset="0"/>
              </a:rPr>
              <a:t>I sincerely appreciate the opportunity to intern here. Through this internship, I have significantly sharpened my Python skills and feel more motivated and committed to pursuing my development goals.</a:t>
            </a:r>
            <a:br>
              <a:rPr lang="en-IN" sz="2200" dirty="0">
                <a:latin typeface="Arial Rounded MT Bold" panose="020F0704030504030204" pitchFamily="34" charset="0"/>
              </a:rPr>
            </a:br>
            <a:br>
              <a:rPr lang="en-IN" sz="2200" dirty="0">
                <a:latin typeface="Arial Rounded MT Bold" panose="020F0704030504030204" pitchFamily="34" charset="0"/>
              </a:rPr>
            </a:br>
            <a:r>
              <a:rPr lang="en-US" sz="2400" b="1" dirty="0">
                <a:latin typeface="Arial Rounded MT Bold" panose="020F0704030504030204" pitchFamily="34" charset="0"/>
              </a:rPr>
              <a:t>Please Note:</a:t>
            </a:r>
            <a:r>
              <a:rPr lang="en-US" sz="2400" dirty="0">
                <a:latin typeface="Arial Rounded MT Bold" panose="020F0704030504030204" pitchFamily="34" charset="0"/>
              </a:rPr>
              <a:t> The logos used in this presentation are copyrighted and have been used solely for educational purposes. All rights are reserved by the respective companies. Copyright is a legal right.</a:t>
            </a:r>
            <a:endParaRPr lang="en-IN" sz="2200" dirty="0">
              <a:latin typeface="Arial Rounded MT Bold" panose="020F0704030504030204" pitchFamily="34" charset="0"/>
            </a:endParaRPr>
          </a:p>
        </p:txBody>
      </p:sp>
    </p:spTree>
    <p:extLst>
      <p:ext uri="{BB962C8B-B14F-4D97-AF65-F5344CB8AC3E}">
        <p14:creationId xmlns:p14="http://schemas.microsoft.com/office/powerpoint/2010/main" val="291273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1FB049-B2BA-783C-A918-08A6817595AC}"/>
              </a:ext>
            </a:extLst>
          </p:cNvPr>
          <p:cNvSpPr>
            <a:spLocks noGrp="1"/>
          </p:cNvSpPr>
          <p:nvPr>
            <p:ph type="ctrTitle"/>
          </p:nvPr>
        </p:nvSpPr>
        <p:spPr>
          <a:xfrm>
            <a:off x="1524000" y="264512"/>
            <a:ext cx="9144000" cy="1041083"/>
          </a:xfrm>
        </p:spPr>
        <p:txBody>
          <a:bodyPr>
            <a:noAutofit/>
          </a:bodyPr>
          <a:lstStyle/>
          <a:p>
            <a:pPr>
              <a:lnSpc>
                <a:spcPct val="150000"/>
              </a:lnSpc>
            </a:pPr>
            <a:r>
              <a:rPr lang="en-IN" sz="8000" b="1" u="sng" dirty="0"/>
              <a:t>DABOTICS </a:t>
            </a:r>
          </a:p>
        </p:txBody>
      </p:sp>
      <p:sp>
        <p:nvSpPr>
          <p:cNvPr id="5" name="TextBox 4">
            <a:extLst>
              <a:ext uri="{FF2B5EF4-FFF2-40B4-BE49-F238E27FC236}">
                <a16:creationId xmlns:a16="http://schemas.microsoft.com/office/drawing/2014/main" id="{C453F1EF-40E2-5651-3B72-2437E949334D}"/>
              </a:ext>
            </a:extLst>
          </p:cNvPr>
          <p:cNvSpPr txBox="1"/>
          <p:nvPr/>
        </p:nvSpPr>
        <p:spPr>
          <a:xfrm>
            <a:off x="670560" y="1305595"/>
            <a:ext cx="10850880" cy="4188006"/>
          </a:xfrm>
          <a:prstGeom prst="rect">
            <a:avLst/>
          </a:prstGeom>
          <a:noFill/>
        </p:spPr>
        <p:txBody>
          <a:bodyPr wrap="square" rtlCol="0">
            <a:spAutoFit/>
          </a:bodyPr>
          <a:lstStyle/>
          <a:p>
            <a:pPr algn="just">
              <a:lnSpc>
                <a:spcPct val="150000"/>
              </a:lnSpc>
            </a:pPr>
            <a:r>
              <a:rPr lang="en-US" sz="2000" b="1" i="0" u="none" strike="noStrike" dirty="0">
                <a:effectLst/>
                <a:latin typeface="Arial" panose="020B0604020202020204" pitchFamily="34" charset="0"/>
                <a:cs typeface="Arial" panose="020B0604020202020204" pitchFamily="34" charset="0"/>
              </a:rPr>
              <a:t>DABOTICS INDIA PRIVATE LIMITED</a:t>
            </a:r>
            <a:r>
              <a:rPr lang="en-US" sz="2000" b="0" i="0" u="none" strike="noStrike" dirty="0">
                <a:effectLst/>
                <a:latin typeface="Arial" panose="020B0604020202020204" pitchFamily="34" charset="0"/>
                <a:cs typeface="Arial" panose="020B0604020202020204" pitchFamily="34" charset="0"/>
              </a:rPr>
              <a:t> </a:t>
            </a:r>
            <a:r>
              <a:rPr lang="en-US" sz="2000" b="0" i="0" u="none" strike="noStrike" dirty="0">
                <a:effectLst/>
                <a:latin typeface="Arial Rounded MT Bold" panose="020F0704030504030204" pitchFamily="34" charset="0"/>
                <a:cs typeface="Arial" panose="020B0604020202020204" pitchFamily="34" charset="0"/>
              </a:rPr>
              <a:t>is a Private Limited Company, incorporated under the Companies Act as a Company limited by shares. It is classified as Non-government company and is registered at </a:t>
            </a:r>
            <a:r>
              <a:rPr lang="en-US" sz="2000" b="0" i="0" u="none" strike="noStrike" dirty="0" err="1">
                <a:effectLst/>
                <a:latin typeface="Arial Rounded MT Bold" panose="020F0704030504030204" pitchFamily="34" charset="0"/>
                <a:cs typeface="Arial" panose="020B0604020202020204" pitchFamily="34" charset="0"/>
              </a:rPr>
              <a:t>RoC</a:t>
            </a:r>
            <a:r>
              <a:rPr lang="en-US" sz="2000" b="0" i="0" u="none" strike="noStrike" dirty="0">
                <a:effectLst/>
                <a:latin typeface="Arial Rounded MT Bold" panose="020F0704030504030204" pitchFamily="34" charset="0"/>
                <a:cs typeface="Arial" panose="020B0604020202020204" pitchFamily="34" charset="0"/>
              </a:rPr>
              <a:t>-Kanpur.</a:t>
            </a:r>
          </a:p>
          <a:p>
            <a:pPr marL="342900" indent="-342900" algn="just">
              <a:lnSpc>
                <a:spcPct val="150000"/>
              </a:lnSpc>
              <a:buFont typeface="Wingdings" panose="05000000000000000000" pitchFamily="2" charset="2"/>
              <a:buChar char="§"/>
            </a:pPr>
            <a:r>
              <a:rPr lang="en-US" sz="2000" b="0" i="0" u="none" strike="noStrike" dirty="0">
                <a:effectLst/>
                <a:latin typeface="Arial Rounded MT Bold" panose="020F0704030504030204" pitchFamily="34" charset="0"/>
                <a:cs typeface="Arial" panose="020B0604020202020204" pitchFamily="34" charset="0"/>
              </a:rPr>
              <a:t>Company was fou</a:t>
            </a:r>
            <a:r>
              <a:rPr lang="en-US" sz="2000" dirty="0">
                <a:latin typeface="Arial Rounded MT Bold" panose="020F0704030504030204" pitchFamily="34" charset="0"/>
                <a:cs typeface="Arial" panose="020B0604020202020204" pitchFamily="34" charset="0"/>
              </a:rPr>
              <a:t>nded in 2022 by </a:t>
            </a:r>
            <a:r>
              <a:rPr lang="en-US" sz="2000" b="0" i="0" dirty="0">
                <a:effectLst/>
                <a:latin typeface="Arial Rounded MT Bold" panose="020F0704030504030204" pitchFamily="34" charset="0"/>
                <a:cs typeface="Arial" panose="020B0604020202020204" pitchFamily="34" charset="0"/>
              </a:rPr>
              <a:t>SACHIN</a:t>
            </a:r>
            <a:r>
              <a:rPr lang="en-US" sz="2000" b="0" i="0" dirty="0">
                <a:effectLst/>
                <a:highlight>
                  <a:srgbClr val="FFFFFF"/>
                </a:highlight>
                <a:latin typeface="Arial Rounded MT Bold" panose="020F0704030504030204" pitchFamily="34" charset="0"/>
                <a:cs typeface="Arial" panose="020B0604020202020204" pitchFamily="34" charset="0"/>
              </a:rPr>
              <a:t> </a:t>
            </a:r>
            <a:r>
              <a:rPr lang="en-US" sz="2000" b="0" i="0" dirty="0">
                <a:effectLst/>
                <a:latin typeface="Arial Rounded MT Bold" panose="020F0704030504030204" pitchFamily="34" charset="0"/>
                <a:cs typeface="Arial" panose="020B0604020202020204" pitchFamily="34" charset="0"/>
              </a:rPr>
              <a:t>SRIVASTAV and PRANJAL SHRIVASTAVA.</a:t>
            </a:r>
            <a:endParaRPr lang="en-US" sz="2000" b="0" i="0" u="none" strike="noStrike" dirty="0">
              <a:effectLst/>
              <a:latin typeface="Arial Rounded MT Bold" panose="020F0704030504030204" pitchFamily="34" charset="0"/>
              <a:cs typeface="Arial" panose="020B0604020202020204" pitchFamily="34" charset="0"/>
            </a:endParaRPr>
          </a:p>
          <a:p>
            <a:pPr marL="342900" indent="-342900" algn="just">
              <a:lnSpc>
                <a:spcPct val="150000"/>
              </a:lnSpc>
              <a:buFont typeface="Wingdings" panose="05000000000000000000" pitchFamily="2" charset="2"/>
              <a:buChar char="§"/>
            </a:pPr>
            <a:r>
              <a:rPr lang="en-US" sz="2000" b="0" i="0" u="none" strike="noStrike" dirty="0">
                <a:effectLst/>
                <a:latin typeface="Arial Rounded MT Bold" panose="020F0704030504030204" pitchFamily="34" charset="0"/>
                <a:cs typeface="Arial" panose="020B0604020202020204" pitchFamily="34" charset="0"/>
              </a:rPr>
              <a:t>There are 3 promoter(s) of the company viz :-</a:t>
            </a:r>
          </a:p>
          <a:p>
            <a:pPr marL="800100" lvl="1" indent="-342900" algn="just">
              <a:lnSpc>
                <a:spcPct val="150000"/>
              </a:lnSpc>
              <a:buFont typeface="Arial" panose="020B0604020202020204" pitchFamily="34" charset="0"/>
              <a:buChar char="•"/>
            </a:pPr>
            <a:r>
              <a:rPr lang="en-US" sz="2000" b="0" i="0" u="none" strike="noStrike" dirty="0">
                <a:effectLst/>
                <a:latin typeface="Arial Rounded MT Bold" panose="020F0704030504030204" pitchFamily="34" charset="0"/>
                <a:cs typeface="Arial" panose="020B0604020202020204" pitchFamily="34" charset="0"/>
              </a:rPr>
              <a:t>Sachin Srivastav</a:t>
            </a:r>
          </a:p>
          <a:p>
            <a:pPr marL="800100" lvl="1" indent="-342900" algn="just">
              <a:lnSpc>
                <a:spcPct val="150000"/>
              </a:lnSpc>
              <a:buFont typeface="Arial" panose="020B0604020202020204" pitchFamily="34" charset="0"/>
              <a:buChar char="•"/>
            </a:pPr>
            <a:r>
              <a:rPr lang="en-US" sz="2000" b="0" i="0" u="none" strike="noStrike" dirty="0">
                <a:effectLst/>
                <a:latin typeface="Arial Rounded MT Bold" panose="020F0704030504030204" pitchFamily="34" charset="0"/>
                <a:cs typeface="Arial" panose="020B0604020202020204" pitchFamily="34" charset="0"/>
              </a:rPr>
              <a:t>Pranjal Shrivastava</a:t>
            </a:r>
          </a:p>
          <a:p>
            <a:pPr marL="800100" lvl="1" indent="-342900" algn="just">
              <a:lnSpc>
                <a:spcPct val="150000"/>
              </a:lnSpc>
              <a:buFont typeface="Arial" panose="020B0604020202020204" pitchFamily="34" charset="0"/>
              <a:buChar char="•"/>
            </a:pPr>
            <a:r>
              <a:rPr lang="en-US" sz="2000" b="0" i="0" u="none" strike="noStrike" dirty="0">
                <a:effectLst/>
                <a:latin typeface="Arial Rounded MT Bold" panose="020F0704030504030204" pitchFamily="34" charset="0"/>
                <a:cs typeface="Arial" panose="020B0604020202020204" pitchFamily="34" charset="0"/>
              </a:rPr>
              <a:t>Sudhir Kumar Gupta.</a:t>
            </a:r>
          </a:p>
        </p:txBody>
      </p:sp>
      <p:pic>
        <p:nvPicPr>
          <p:cNvPr id="1026" name="Picture 2">
            <a:extLst>
              <a:ext uri="{FF2B5EF4-FFF2-40B4-BE49-F238E27FC236}">
                <a16:creationId xmlns:a16="http://schemas.microsoft.com/office/drawing/2014/main" id="{8E6101E8-3232-452D-B77A-75E5802ECD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0344" y="3189924"/>
            <a:ext cx="4595945" cy="3403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494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0C6306-4014-16FC-929E-8E268B049FE7}"/>
              </a:ext>
            </a:extLst>
          </p:cNvPr>
          <p:cNvSpPr>
            <a:spLocks noGrp="1"/>
          </p:cNvSpPr>
          <p:nvPr>
            <p:ph type="ctrTitle"/>
          </p:nvPr>
        </p:nvSpPr>
        <p:spPr>
          <a:xfrm>
            <a:off x="1391920" y="284479"/>
            <a:ext cx="9144000" cy="766763"/>
          </a:xfrm>
        </p:spPr>
        <p:txBody>
          <a:bodyPr>
            <a:normAutofit fontScale="90000"/>
          </a:bodyPr>
          <a:lstStyle/>
          <a:p>
            <a:r>
              <a:rPr lang="en-IN" b="1" u="sng" dirty="0"/>
              <a:t>INTERNSHIP</a:t>
            </a:r>
            <a:r>
              <a:rPr lang="en-IN" b="1" dirty="0"/>
              <a:t> - </a:t>
            </a:r>
            <a:r>
              <a:rPr lang="en-IN" b="1" u="sng" dirty="0"/>
              <a:t>Process</a:t>
            </a:r>
          </a:p>
        </p:txBody>
      </p:sp>
      <p:pic>
        <p:nvPicPr>
          <p:cNvPr id="6" name="Picture 5">
            <a:extLst>
              <a:ext uri="{FF2B5EF4-FFF2-40B4-BE49-F238E27FC236}">
                <a16:creationId xmlns:a16="http://schemas.microsoft.com/office/drawing/2014/main" id="{9FE6C855-715E-C163-7A02-32AF35F467C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7421165" y="1192656"/>
            <a:ext cx="4486355" cy="5472304"/>
          </a:xfrm>
          <a:prstGeom prst="rect">
            <a:avLst/>
          </a:prstGeom>
        </p:spPr>
      </p:pic>
      <p:sp>
        <p:nvSpPr>
          <p:cNvPr id="7" name="TextBox 6">
            <a:extLst>
              <a:ext uri="{FF2B5EF4-FFF2-40B4-BE49-F238E27FC236}">
                <a16:creationId xmlns:a16="http://schemas.microsoft.com/office/drawing/2014/main" id="{1CB0128C-51C5-0B4D-F42B-F1543991EFA1}"/>
              </a:ext>
            </a:extLst>
          </p:cNvPr>
          <p:cNvSpPr txBox="1"/>
          <p:nvPr/>
        </p:nvSpPr>
        <p:spPr>
          <a:xfrm>
            <a:off x="980440" y="1486177"/>
            <a:ext cx="6258560" cy="2341347"/>
          </a:xfrm>
          <a:prstGeom prst="rect">
            <a:avLst/>
          </a:prstGeom>
          <a:noFill/>
        </p:spPr>
        <p:txBody>
          <a:bodyPr wrap="square" rtlCol="0">
            <a:spAutoFit/>
          </a:bodyPr>
          <a:lstStyle/>
          <a:p>
            <a:pPr>
              <a:lnSpc>
                <a:spcPct val="150000"/>
              </a:lnSpc>
            </a:pPr>
            <a:r>
              <a:rPr lang="en-US" sz="2000" dirty="0">
                <a:latin typeface="Arial Rounded MT Bold" panose="020F0704030504030204" pitchFamily="34" charset="0"/>
              </a:rPr>
              <a:t>The process began with completing a Google form for the </a:t>
            </a:r>
            <a:r>
              <a:rPr lang="en-US" sz="2000" dirty="0" err="1">
                <a:latin typeface="Arial Rounded MT Bold" panose="020F0704030504030204" pitchFamily="34" charset="0"/>
              </a:rPr>
              <a:t>Dabotics</a:t>
            </a:r>
            <a:r>
              <a:rPr lang="en-US" sz="2000" dirty="0">
                <a:latin typeface="Arial Rounded MT Bold" panose="020F0704030504030204" pitchFamily="34" charset="0"/>
              </a:rPr>
              <a:t> internship to receive an offer letter. I learned about </a:t>
            </a:r>
            <a:r>
              <a:rPr lang="en-US" sz="2000" dirty="0" err="1">
                <a:latin typeface="Arial Rounded MT Bold" panose="020F0704030504030204" pitchFamily="34" charset="0"/>
              </a:rPr>
              <a:t>Dabotics</a:t>
            </a:r>
            <a:r>
              <a:rPr lang="en-US" sz="2000" dirty="0">
                <a:latin typeface="Arial Rounded MT Bold" panose="020F0704030504030204" pitchFamily="34" charset="0"/>
              </a:rPr>
              <a:t> through a friend, and the internship commenced on July 1st.</a:t>
            </a:r>
            <a:endParaRPr lang="en-IN" sz="2000" dirty="0">
              <a:latin typeface="Arial Rounded MT Bold" panose="020F0704030504030204" pitchFamily="34" charset="0"/>
            </a:endParaRPr>
          </a:p>
        </p:txBody>
      </p:sp>
      <p:sp>
        <p:nvSpPr>
          <p:cNvPr id="8" name="TextBox 7">
            <a:extLst>
              <a:ext uri="{FF2B5EF4-FFF2-40B4-BE49-F238E27FC236}">
                <a16:creationId xmlns:a16="http://schemas.microsoft.com/office/drawing/2014/main" id="{EEAE083A-5C7B-EDE7-5A66-6A066A4F9562}"/>
              </a:ext>
            </a:extLst>
          </p:cNvPr>
          <p:cNvSpPr txBox="1"/>
          <p:nvPr/>
        </p:nvSpPr>
        <p:spPr>
          <a:xfrm>
            <a:off x="980440" y="4403866"/>
            <a:ext cx="5943600" cy="967957"/>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US" sz="2000" b="1" dirty="0">
                <a:latin typeface="Arial Rounded MT Bold" panose="020F0704030504030204" pitchFamily="34" charset="0"/>
              </a:rPr>
              <a:t>Role:</a:t>
            </a:r>
            <a:r>
              <a:rPr lang="en-US" sz="2000" dirty="0">
                <a:latin typeface="Arial Rounded MT Bold" panose="020F0704030504030204" pitchFamily="34" charset="0"/>
              </a:rPr>
              <a:t> Python Developer Intern</a:t>
            </a:r>
          </a:p>
          <a:p>
            <a:pPr marL="342900" indent="-342900">
              <a:lnSpc>
                <a:spcPct val="150000"/>
              </a:lnSpc>
              <a:buFont typeface="Wingdings" panose="05000000000000000000" pitchFamily="2" charset="2"/>
              <a:buChar char="§"/>
            </a:pPr>
            <a:r>
              <a:rPr lang="en-US" sz="2000" b="1" dirty="0">
                <a:latin typeface="Arial Rounded MT Bold" panose="020F0704030504030204" pitchFamily="34" charset="0"/>
              </a:rPr>
              <a:t>Duration:</a:t>
            </a:r>
            <a:r>
              <a:rPr lang="en-US" sz="2000" dirty="0">
                <a:latin typeface="Arial Rounded MT Bold" panose="020F0704030504030204" pitchFamily="34" charset="0"/>
              </a:rPr>
              <a:t> 1 month (July, 4 weeks)</a:t>
            </a:r>
            <a:endParaRPr lang="en-IN" sz="2000" dirty="0">
              <a:latin typeface="Arial Rounded MT Bold" panose="020F0704030504030204" pitchFamily="34" charset="0"/>
            </a:endParaRPr>
          </a:p>
        </p:txBody>
      </p:sp>
    </p:spTree>
    <p:extLst>
      <p:ext uri="{BB962C8B-B14F-4D97-AF65-F5344CB8AC3E}">
        <p14:creationId xmlns:p14="http://schemas.microsoft.com/office/powerpoint/2010/main" val="566253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71120"/>
            <a:ext cx="9794240" cy="1023461"/>
          </a:xfrm>
        </p:spPr>
        <p:txBody>
          <a:bodyPr>
            <a:noAutofit/>
          </a:bodyPr>
          <a:lstStyle/>
          <a:p>
            <a:r>
              <a:rPr lang="en-IN" sz="7500" b="1" u="sng" dirty="0"/>
              <a:t>Tasks</a:t>
            </a:r>
          </a:p>
        </p:txBody>
      </p:sp>
      <p:sp>
        <p:nvSpPr>
          <p:cNvPr id="3" name="TextBox 2">
            <a:extLst>
              <a:ext uri="{FF2B5EF4-FFF2-40B4-BE49-F238E27FC236}">
                <a16:creationId xmlns:a16="http://schemas.microsoft.com/office/drawing/2014/main" id="{236AFBA6-571A-6687-C4F4-59429F16D3C1}"/>
              </a:ext>
            </a:extLst>
          </p:cNvPr>
          <p:cNvSpPr txBox="1"/>
          <p:nvPr/>
        </p:nvSpPr>
        <p:spPr>
          <a:xfrm>
            <a:off x="624840" y="1094581"/>
            <a:ext cx="10942320" cy="5447645"/>
          </a:xfrm>
          <a:prstGeom prst="rect">
            <a:avLst/>
          </a:prstGeom>
          <a:noFill/>
        </p:spPr>
        <p:txBody>
          <a:bodyPr wrap="square" rtlCol="0">
            <a:spAutoFit/>
          </a:bodyPr>
          <a:lstStyle/>
          <a:p>
            <a:pPr>
              <a:lnSpc>
                <a:spcPct val="150000"/>
              </a:lnSpc>
            </a:pPr>
            <a:r>
              <a:rPr lang="en-US" sz="2000" dirty="0">
                <a:latin typeface="Arial Rounded MT Bold" panose="020F0704030504030204" pitchFamily="34" charset="0"/>
              </a:rPr>
              <a:t>We were assigned four tasks over four weeks (one task per week) and were required to submit our task code along with a preview at the end of each week. </a:t>
            </a:r>
          </a:p>
          <a:p>
            <a:pPr>
              <a:lnSpc>
                <a:spcPct val="150000"/>
              </a:lnSpc>
            </a:pPr>
            <a:r>
              <a:rPr lang="en-US" sz="2000" dirty="0">
                <a:latin typeface="Arial Rounded MT Bold" panose="020F0704030504030204" pitchFamily="34" charset="0"/>
              </a:rPr>
              <a:t> The tasks were:</a:t>
            </a:r>
          </a:p>
          <a:p>
            <a:pPr marL="342900" indent="-342900">
              <a:lnSpc>
                <a:spcPct val="150000"/>
              </a:lnSpc>
              <a:buFont typeface="Wingdings" panose="05000000000000000000" pitchFamily="2" charset="2"/>
              <a:buChar char="§"/>
            </a:pPr>
            <a:r>
              <a:rPr lang="en-US" sz="2000" dirty="0">
                <a:latin typeface="Arial Rounded MT Bold" panose="020F0704030504030204" pitchFamily="34" charset="0"/>
              </a:rPr>
              <a:t>Week 1 </a:t>
            </a:r>
          </a:p>
          <a:p>
            <a:pPr marL="742950" lvl="1" indent="-285750">
              <a:lnSpc>
                <a:spcPct val="150000"/>
              </a:lnSpc>
              <a:buFontTx/>
              <a:buChar char="-"/>
            </a:pPr>
            <a:r>
              <a:rPr lang="en-US" sz="2000" dirty="0">
                <a:latin typeface="Arial Rounded MT Bold" panose="020F0704030504030204" pitchFamily="34" charset="0"/>
              </a:rPr>
              <a:t>Task 1 Build an Alarm Clock. </a:t>
            </a:r>
          </a:p>
          <a:p>
            <a:pPr marL="342900" indent="-342900">
              <a:lnSpc>
                <a:spcPct val="150000"/>
              </a:lnSpc>
              <a:buFont typeface="Wingdings" panose="05000000000000000000" pitchFamily="2" charset="2"/>
              <a:buChar char="§"/>
            </a:pPr>
            <a:r>
              <a:rPr lang="en-US" sz="2000" dirty="0">
                <a:latin typeface="Arial Rounded MT Bold" panose="020F0704030504030204" pitchFamily="34" charset="0"/>
              </a:rPr>
              <a:t>Week 2 </a:t>
            </a:r>
          </a:p>
          <a:p>
            <a:pPr marL="742950" lvl="1" indent="-285750">
              <a:lnSpc>
                <a:spcPct val="150000"/>
              </a:lnSpc>
              <a:buFontTx/>
              <a:buChar char="-"/>
            </a:pPr>
            <a:r>
              <a:rPr lang="en-US" sz="2000" dirty="0">
                <a:latin typeface="Arial Rounded MT Bold" panose="020F0704030504030204" pitchFamily="34" charset="0"/>
              </a:rPr>
              <a:t>Task 2 OTP Verification using Python </a:t>
            </a:r>
          </a:p>
          <a:p>
            <a:pPr marL="342900" indent="-342900">
              <a:lnSpc>
                <a:spcPct val="150000"/>
              </a:lnSpc>
              <a:buFont typeface="Wingdings" panose="05000000000000000000" pitchFamily="2" charset="2"/>
              <a:buChar char="§"/>
            </a:pPr>
            <a:r>
              <a:rPr lang="en-US" sz="2000" dirty="0">
                <a:latin typeface="Arial Rounded MT Bold" panose="020F0704030504030204" pitchFamily="34" charset="0"/>
              </a:rPr>
              <a:t>Week 3 </a:t>
            </a:r>
          </a:p>
          <a:p>
            <a:pPr marL="742950" lvl="1" indent="-285750">
              <a:lnSpc>
                <a:spcPct val="150000"/>
              </a:lnSpc>
              <a:buFontTx/>
              <a:buChar char="-"/>
            </a:pPr>
            <a:r>
              <a:rPr lang="en-US" sz="2000" dirty="0">
                <a:latin typeface="Arial Rounded MT Bold" panose="020F0704030504030204" pitchFamily="34" charset="0"/>
              </a:rPr>
              <a:t>Task 3 URL Shortener with Python </a:t>
            </a:r>
          </a:p>
          <a:p>
            <a:pPr marL="342900" indent="-342900">
              <a:lnSpc>
                <a:spcPct val="150000"/>
              </a:lnSpc>
              <a:buFont typeface="Wingdings" panose="05000000000000000000" pitchFamily="2" charset="2"/>
              <a:buChar char="§"/>
            </a:pPr>
            <a:r>
              <a:rPr lang="en-US" sz="2000" dirty="0">
                <a:latin typeface="Arial Rounded MT Bold" panose="020F0704030504030204" pitchFamily="34" charset="0"/>
              </a:rPr>
              <a:t>Week 4 </a:t>
            </a:r>
          </a:p>
          <a:p>
            <a:pPr marL="742950" lvl="1" indent="-285750">
              <a:lnSpc>
                <a:spcPct val="150000"/>
              </a:lnSpc>
              <a:buFontTx/>
              <a:buChar char="-"/>
            </a:pPr>
            <a:r>
              <a:rPr lang="en-US" sz="2000" dirty="0">
                <a:latin typeface="Arial Rounded MT Bold" panose="020F0704030504030204" pitchFamily="34" charset="0"/>
              </a:rPr>
              <a:t>Task 4 Build your own Chatbot</a:t>
            </a:r>
          </a:p>
          <a:p>
            <a:endParaRPr lang="en-IN" dirty="0"/>
          </a:p>
        </p:txBody>
      </p:sp>
      <p:graphicFrame>
        <p:nvGraphicFramePr>
          <p:cNvPr id="5" name="Diagram 4">
            <a:extLst>
              <a:ext uri="{FF2B5EF4-FFF2-40B4-BE49-F238E27FC236}">
                <a16:creationId xmlns:a16="http://schemas.microsoft.com/office/drawing/2014/main" id="{CF9C9551-20BB-683A-E93C-D8324ACCBB2F}"/>
              </a:ext>
            </a:extLst>
          </p:cNvPr>
          <p:cNvGraphicFramePr/>
          <p:nvPr>
            <p:extLst>
              <p:ext uri="{D42A27DB-BD31-4B8C-83A1-F6EECF244321}">
                <p14:modId xmlns:p14="http://schemas.microsoft.com/office/powerpoint/2010/main" val="3187917061"/>
              </p:ext>
            </p:extLst>
          </p:nvPr>
        </p:nvGraphicFramePr>
        <p:xfrm>
          <a:off x="5831840" y="2306320"/>
          <a:ext cx="5821680" cy="37913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39268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487680"/>
            <a:ext cx="9794240" cy="1023461"/>
          </a:xfrm>
        </p:spPr>
        <p:txBody>
          <a:bodyPr>
            <a:noAutofit/>
          </a:bodyPr>
          <a:lstStyle/>
          <a:p>
            <a:r>
              <a:rPr lang="en-IN" sz="7500" b="1" u="sng" dirty="0"/>
              <a:t>Task - 1</a:t>
            </a:r>
          </a:p>
        </p:txBody>
      </p:sp>
      <p:sp>
        <p:nvSpPr>
          <p:cNvPr id="3" name="TextBox 2">
            <a:extLst>
              <a:ext uri="{FF2B5EF4-FFF2-40B4-BE49-F238E27FC236}">
                <a16:creationId xmlns:a16="http://schemas.microsoft.com/office/drawing/2014/main" id="{236AFBA6-571A-6687-C4F4-59429F16D3C1}"/>
              </a:ext>
            </a:extLst>
          </p:cNvPr>
          <p:cNvSpPr txBox="1"/>
          <p:nvPr/>
        </p:nvSpPr>
        <p:spPr>
          <a:xfrm>
            <a:off x="990600" y="2058284"/>
            <a:ext cx="10210800" cy="2566215"/>
          </a:xfrm>
          <a:prstGeom prst="rect">
            <a:avLst/>
          </a:prstGeom>
          <a:noFill/>
        </p:spPr>
        <p:txBody>
          <a:bodyPr wrap="square" rtlCol="0">
            <a:spAutoFit/>
          </a:bodyPr>
          <a:lstStyle/>
          <a:p>
            <a:pPr>
              <a:lnSpc>
                <a:spcPct val="150000"/>
              </a:lnSpc>
            </a:pPr>
            <a:r>
              <a:rPr lang="en-US" sz="2200" dirty="0">
                <a:latin typeface="Arial Rounded MT Bold" panose="020F0704030504030204" pitchFamily="34" charset="0"/>
              </a:rPr>
              <a:t>The objective of our project is to implement an alarm clock using Python. Python consists of some very innovative libraries such as datetime and </a:t>
            </a:r>
            <a:r>
              <a:rPr lang="en-US" sz="2200" dirty="0" err="1">
                <a:latin typeface="Arial Rounded MT Bold" panose="020F0704030504030204" pitchFamily="34" charset="0"/>
              </a:rPr>
              <a:t>tkinter</a:t>
            </a:r>
            <a:r>
              <a:rPr lang="en-US" sz="2200" dirty="0">
                <a:latin typeface="Arial Rounded MT Bold" panose="020F0704030504030204" pitchFamily="34" charset="0"/>
              </a:rPr>
              <a:t> which help us to build the project using the current date and time as well as to provide a user interface to set the alarm according to the requirement in 24-hour format.</a:t>
            </a:r>
            <a:endParaRPr lang="en-IN" sz="2200" dirty="0">
              <a:latin typeface="Arial Rounded MT Bold" panose="020F0704030504030204" pitchFamily="34" charset="0"/>
            </a:endParaRPr>
          </a:p>
        </p:txBody>
      </p:sp>
    </p:spTree>
    <p:extLst>
      <p:ext uri="{BB962C8B-B14F-4D97-AF65-F5344CB8AC3E}">
        <p14:creationId xmlns:p14="http://schemas.microsoft.com/office/powerpoint/2010/main" val="2137435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99589"/>
            <a:ext cx="9794240" cy="1023461"/>
          </a:xfrm>
        </p:spPr>
        <p:txBody>
          <a:bodyPr>
            <a:noAutofit/>
          </a:bodyPr>
          <a:lstStyle/>
          <a:p>
            <a:r>
              <a:rPr lang="en-IN" sz="7500" b="1" u="sng" dirty="0"/>
              <a:t>Task - 1</a:t>
            </a:r>
          </a:p>
        </p:txBody>
      </p:sp>
      <p:sp>
        <p:nvSpPr>
          <p:cNvPr id="5" name="Rectangle 4">
            <a:extLst>
              <a:ext uri="{FF2B5EF4-FFF2-40B4-BE49-F238E27FC236}">
                <a16:creationId xmlns:a16="http://schemas.microsoft.com/office/drawing/2014/main" id="{00412524-E90A-D486-772E-EEC958C1FD1F}"/>
              </a:ext>
            </a:extLst>
          </p:cNvPr>
          <p:cNvSpPr/>
          <p:nvPr/>
        </p:nvSpPr>
        <p:spPr>
          <a:xfrm>
            <a:off x="0" y="1334265"/>
            <a:ext cx="12192000" cy="5542786"/>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Alarm_Clock_SR">
            <a:hlinkClick r:id="" action="ppaction://media"/>
            <a:extLst>
              <a:ext uri="{FF2B5EF4-FFF2-40B4-BE49-F238E27FC236}">
                <a16:creationId xmlns:a16="http://schemas.microsoft.com/office/drawing/2014/main" id="{F48CE650-975B-9256-D9C3-8B4AB50C3B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5679" t="213" r="48705" b="33444"/>
          <a:stretch/>
        </p:blipFill>
        <p:spPr>
          <a:xfrm>
            <a:off x="6890508" y="1439301"/>
            <a:ext cx="4848102" cy="5324147"/>
          </a:xfrm>
          <a:prstGeom prst="rect">
            <a:avLst/>
          </a:prstGeom>
        </p:spPr>
      </p:pic>
      <p:pic>
        <p:nvPicPr>
          <p:cNvPr id="6" name="Code_Preview">
            <a:hlinkClick r:id="" action="ppaction://media"/>
            <a:extLst>
              <a:ext uri="{FF2B5EF4-FFF2-40B4-BE49-F238E27FC236}">
                <a16:creationId xmlns:a16="http://schemas.microsoft.com/office/drawing/2014/main" id="{A7CE9463-167E-E986-97E5-DE824B2B641B}"/>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386617" y="1490860"/>
            <a:ext cx="6149782" cy="5167551"/>
          </a:xfrm>
          <a:prstGeom prst="rect">
            <a:avLst/>
          </a:prstGeom>
        </p:spPr>
      </p:pic>
    </p:spTree>
    <p:extLst>
      <p:ext uri="{BB962C8B-B14F-4D97-AF65-F5344CB8AC3E}">
        <p14:creationId xmlns:p14="http://schemas.microsoft.com/office/powerpoint/2010/main" val="131103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549"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7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7554"/>
            <a:ext cx="9794240" cy="1023461"/>
          </a:xfrm>
        </p:spPr>
        <p:txBody>
          <a:bodyPr>
            <a:noAutofit/>
          </a:bodyPr>
          <a:lstStyle/>
          <a:p>
            <a:r>
              <a:rPr lang="en-IN" sz="7500" b="1" u="sng" dirty="0"/>
              <a:t>Task - 2</a:t>
            </a:r>
          </a:p>
        </p:txBody>
      </p:sp>
      <p:sp>
        <p:nvSpPr>
          <p:cNvPr id="3" name="TextBox 2">
            <a:extLst>
              <a:ext uri="{FF2B5EF4-FFF2-40B4-BE49-F238E27FC236}">
                <a16:creationId xmlns:a16="http://schemas.microsoft.com/office/drawing/2014/main" id="{236AFBA6-571A-6687-C4F4-59429F16D3C1}"/>
              </a:ext>
            </a:extLst>
          </p:cNvPr>
          <p:cNvSpPr txBox="1"/>
          <p:nvPr/>
        </p:nvSpPr>
        <p:spPr>
          <a:xfrm>
            <a:off x="353878" y="984548"/>
            <a:ext cx="11484244" cy="5855898"/>
          </a:xfrm>
          <a:prstGeom prst="rect">
            <a:avLst/>
          </a:prstGeom>
          <a:noFill/>
        </p:spPr>
        <p:txBody>
          <a:bodyPr wrap="square" rtlCol="0">
            <a:spAutoFit/>
          </a:bodyPr>
          <a:lstStyle/>
          <a:p>
            <a:pPr>
              <a:lnSpc>
                <a:spcPct val="150000"/>
              </a:lnSpc>
            </a:pPr>
            <a:r>
              <a:rPr lang="en-US" dirty="0">
                <a:latin typeface="Arial Rounded MT Bold" panose="020F0704030504030204" pitchFamily="34" charset="0"/>
              </a:rPr>
              <a:t>OTP Verification is the process of verifying a user by sending a unique password so that the user can be verified before completing a registration or payment process. Most of the time, we get an OTP when we make an online payment, or when we forget our password, or when creating an account on any online platform. Thus, the sole purpose of an OTP is to verify the identity of a user by sending a unique password. </a:t>
            </a:r>
          </a:p>
          <a:p>
            <a:pPr>
              <a:lnSpc>
                <a:spcPct val="150000"/>
              </a:lnSpc>
            </a:pPr>
            <a:r>
              <a:rPr lang="en-US" dirty="0">
                <a:latin typeface="Arial Rounded MT Bold" panose="020F0704030504030204" pitchFamily="34" charset="0"/>
              </a:rPr>
              <a:t>We can easily create an application for the task of OTP verification using Python by following the steps mentioned below: </a:t>
            </a:r>
          </a:p>
          <a:p>
            <a:pPr marL="457200" indent="-457200">
              <a:lnSpc>
                <a:spcPct val="150000"/>
              </a:lnSpc>
              <a:buFont typeface="+mj-lt"/>
              <a:buAutoNum type="arabicPeriod"/>
            </a:pPr>
            <a:r>
              <a:rPr lang="en-US" dirty="0">
                <a:latin typeface="Arial Rounded MT Bold" panose="020F0704030504030204" pitchFamily="34" charset="0"/>
              </a:rPr>
              <a:t>First, create a 6-digit random number. </a:t>
            </a:r>
          </a:p>
          <a:p>
            <a:pPr marL="457200" indent="-457200">
              <a:lnSpc>
                <a:spcPct val="150000"/>
              </a:lnSpc>
              <a:buFont typeface="+mj-lt"/>
              <a:buAutoNum type="arabicPeriod"/>
            </a:pPr>
            <a:r>
              <a:rPr lang="en-US" dirty="0">
                <a:latin typeface="Arial Rounded MT Bold" panose="020F0704030504030204" pitchFamily="34" charset="0"/>
              </a:rPr>
              <a:t>Then store the number in a variable </a:t>
            </a:r>
          </a:p>
          <a:p>
            <a:pPr marL="457200" indent="-457200">
              <a:lnSpc>
                <a:spcPct val="150000"/>
              </a:lnSpc>
              <a:buFont typeface="+mj-lt"/>
              <a:buAutoNum type="arabicPeriod"/>
            </a:pPr>
            <a:r>
              <a:rPr lang="en-US" dirty="0">
                <a:latin typeface="Arial Rounded MT Bold" panose="020F0704030504030204" pitchFamily="34" charset="0"/>
              </a:rPr>
              <a:t>Then we need to write a program to send emails. </a:t>
            </a:r>
          </a:p>
          <a:p>
            <a:pPr marL="457200" indent="-457200">
              <a:lnSpc>
                <a:spcPct val="150000"/>
              </a:lnSpc>
              <a:buFont typeface="+mj-lt"/>
              <a:buAutoNum type="arabicPeriod"/>
            </a:pPr>
            <a:r>
              <a:rPr lang="en-US" dirty="0">
                <a:latin typeface="Arial Rounded MT Bold" panose="020F0704030504030204" pitchFamily="34" charset="0"/>
              </a:rPr>
              <a:t>When sending email, we need to use OTP as a message. </a:t>
            </a:r>
          </a:p>
          <a:p>
            <a:pPr marL="457200" indent="-457200">
              <a:lnSpc>
                <a:spcPct val="150000"/>
              </a:lnSpc>
              <a:buFont typeface="+mj-lt"/>
              <a:buAutoNum type="arabicPeriod"/>
            </a:pPr>
            <a:r>
              <a:rPr lang="en-US" dirty="0">
                <a:latin typeface="Arial Rounded MT Bold" panose="020F0704030504030204" pitchFamily="34" charset="0"/>
              </a:rPr>
              <a:t>Finally, we need to request two user inputs; first for the user’s email and then for the OTP that the user has received. </a:t>
            </a:r>
          </a:p>
          <a:p>
            <a:pPr>
              <a:lnSpc>
                <a:spcPct val="150000"/>
              </a:lnSpc>
            </a:pPr>
            <a:r>
              <a:rPr lang="en-US" dirty="0">
                <a:latin typeface="Arial Rounded MT Bold" panose="020F0704030504030204" pitchFamily="34" charset="0"/>
              </a:rPr>
              <a:t>So this is the complete process of creating an OTP verification application using Python.</a:t>
            </a:r>
            <a:endParaRPr lang="en-IN" dirty="0">
              <a:latin typeface="Arial Rounded MT Bold" panose="020F0704030504030204" pitchFamily="34" charset="0"/>
            </a:endParaRPr>
          </a:p>
        </p:txBody>
      </p:sp>
    </p:spTree>
    <p:extLst>
      <p:ext uri="{BB962C8B-B14F-4D97-AF65-F5344CB8AC3E}">
        <p14:creationId xmlns:p14="http://schemas.microsoft.com/office/powerpoint/2010/main" val="1291496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80" y="199589"/>
            <a:ext cx="9794240" cy="1023461"/>
          </a:xfrm>
        </p:spPr>
        <p:txBody>
          <a:bodyPr>
            <a:noAutofit/>
          </a:bodyPr>
          <a:lstStyle/>
          <a:p>
            <a:r>
              <a:rPr lang="en-IN" sz="7500" b="1" u="sng" dirty="0"/>
              <a:t>Task – 2</a:t>
            </a:r>
          </a:p>
        </p:txBody>
      </p:sp>
      <p:sp>
        <p:nvSpPr>
          <p:cNvPr id="5" name="Rectangle 4">
            <a:extLst>
              <a:ext uri="{FF2B5EF4-FFF2-40B4-BE49-F238E27FC236}">
                <a16:creationId xmlns:a16="http://schemas.microsoft.com/office/drawing/2014/main" id="{00412524-E90A-D486-772E-EEC958C1FD1F}"/>
              </a:ext>
            </a:extLst>
          </p:cNvPr>
          <p:cNvSpPr/>
          <p:nvPr/>
        </p:nvSpPr>
        <p:spPr>
          <a:xfrm>
            <a:off x="0" y="1334265"/>
            <a:ext cx="12192000" cy="5542786"/>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Code_Preview">
            <a:hlinkClick r:id="" action="ppaction://media"/>
            <a:extLst>
              <a:ext uri="{FF2B5EF4-FFF2-40B4-BE49-F238E27FC236}">
                <a16:creationId xmlns:a16="http://schemas.microsoft.com/office/drawing/2014/main" id="{91446F6A-2AF2-0324-66EF-A0C296B27518}"/>
              </a:ext>
            </a:extLst>
          </p:cNvPr>
          <p:cNvPicPr>
            <a:picLocks noChangeAspect="1"/>
          </p:cNvPicPr>
          <p:nvPr>
            <a:videoFile r:link="rId2"/>
            <p:extLst>
              <p:ext uri="{DAA4B4D4-6D71-4841-9C94-3DE7FCFB9230}">
                <p14:media xmlns:p14="http://schemas.microsoft.com/office/powerpoint/2010/main" r:embed="rId1"/>
              </p:ext>
            </p:extLst>
          </p:nvPr>
        </p:nvPicPr>
        <p:blipFill>
          <a:blip r:embed="rId5">
            <a:lum bright="-20000" contrast="20000"/>
          </a:blip>
          <a:stretch>
            <a:fillRect/>
          </a:stretch>
        </p:blipFill>
        <p:spPr>
          <a:xfrm>
            <a:off x="1198880" y="1239792"/>
            <a:ext cx="9799430" cy="5523735"/>
          </a:xfrm>
          <a:prstGeom prst="rect">
            <a:avLst/>
          </a:prstGeom>
        </p:spPr>
      </p:pic>
    </p:spTree>
    <p:extLst>
      <p:ext uri="{BB962C8B-B14F-4D97-AF65-F5344CB8AC3E}">
        <p14:creationId xmlns:p14="http://schemas.microsoft.com/office/powerpoint/2010/main" val="2485169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8B0B-15BC-A731-E205-D01793CA6CD8}"/>
              </a:ext>
            </a:extLst>
          </p:cNvPr>
          <p:cNvSpPr>
            <a:spLocks noGrp="1"/>
          </p:cNvSpPr>
          <p:nvPr>
            <p:ph type="ctrTitle"/>
          </p:nvPr>
        </p:nvSpPr>
        <p:spPr>
          <a:xfrm>
            <a:off x="1198879" y="487680"/>
            <a:ext cx="9794240" cy="1023461"/>
          </a:xfrm>
        </p:spPr>
        <p:txBody>
          <a:bodyPr>
            <a:noAutofit/>
          </a:bodyPr>
          <a:lstStyle/>
          <a:p>
            <a:r>
              <a:rPr lang="en-IN" sz="7500" b="1" u="sng" dirty="0"/>
              <a:t>Task - 3</a:t>
            </a:r>
          </a:p>
        </p:txBody>
      </p:sp>
      <p:sp>
        <p:nvSpPr>
          <p:cNvPr id="3" name="TextBox 2">
            <a:extLst>
              <a:ext uri="{FF2B5EF4-FFF2-40B4-BE49-F238E27FC236}">
                <a16:creationId xmlns:a16="http://schemas.microsoft.com/office/drawing/2014/main" id="{236AFBA6-571A-6687-C4F4-59429F16D3C1}"/>
              </a:ext>
            </a:extLst>
          </p:cNvPr>
          <p:cNvSpPr txBox="1"/>
          <p:nvPr/>
        </p:nvSpPr>
        <p:spPr>
          <a:xfrm>
            <a:off x="614916" y="1824368"/>
            <a:ext cx="10962167" cy="3345147"/>
          </a:xfrm>
          <a:prstGeom prst="rect">
            <a:avLst/>
          </a:prstGeom>
          <a:noFill/>
        </p:spPr>
        <p:txBody>
          <a:bodyPr wrap="square" rtlCol="0">
            <a:spAutoFit/>
          </a:bodyPr>
          <a:lstStyle/>
          <a:p>
            <a:pPr>
              <a:lnSpc>
                <a:spcPct val="150000"/>
              </a:lnSpc>
            </a:pPr>
            <a:r>
              <a:rPr lang="en-US" sz="2400" dirty="0">
                <a:latin typeface="Arial Rounded MT Bold" panose="020F0704030504030204" pitchFamily="34" charset="0"/>
              </a:rPr>
              <a:t>You must have used various online URL shortening services and they all are doing a great job as well! Even Google forms also use shorten URLs for ease of use. So it’s a widely used service on the Internet. Have you ever thought about or tried to shorten the length of the URL? Hopefully, there are plenty of libraries and APIs available in the Python programming language to help us do the same using programming</a:t>
            </a:r>
            <a:endParaRPr lang="en-IN" sz="2200" dirty="0">
              <a:latin typeface="Arial Rounded MT Bold" panose="020F0704030504030204" pitchFamily="34" charset="0"/>
            </a:endParaRPr>
          </a:p>
        </p:txBody>
      </p:sp>
    </p:spTree>
    <p:extLst>
      <p:ext uri="{BB962C8B-B14F-4D97-AF65-F5344CB8AC3E}">
        <p14:creationId xmlns:p14="http://schemas.microsoft.com/office/powerpoint/2010/main" val="2593454354"/>
      </p:ext>
    </p:extLst>
  </p:cSld>
  <p:clrMapOvr>
    <a:masterClrMapping/>
  </p:clrMapOvr>
</p:sld>
</file>

<file path=ppt/theme/theme1.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176</TotalTime>
  <Words>852</Words>
  <Application>Microsoft Office PowerPoint</Application>
  <PresentationFormat>Widescreen</PresentationFormat>
  <Paragraphs>78</Paragraphs>
  <Slides>15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Rounded MT Bold</vt:lpstr>
      <vt:lpstr>Calibri</vt:lpstr>
      <vt:lpstr>Calibri Light</vt:lpstr>
      <vt:lpstr>Wingdings</vt:lpstr>
      <vt:lpstr>Office Theme</vt:lpstr>
      <vt:lpstr>INTERNSHIP</vt:lpstr>
      <vt:lpstr>DABOTICS </vt:lpstr>
      <vt:lpstr>INTERNSHIP - Process</vt:lpstr>
      <vt:lpstr>Tasks</vt:lpstr>
      <vt:lpstr>Task - 1</vt:lpstr>
      <vt:lpstr>Task - 1</vt:lpstr>
      <vt:lpstr>Task - 2</vt:lpstr>
      <vt:lpstr>Task – 2</vt:lpstr>
      <vt:lpstr>Task - 3</vt:lpstr>
      <vt:lpstr>Task – 3</vt:lpstr>
      <vt:lpstr>Task - 4</vt:lpstr>
      <vt:lpstr>Task – 4</vt:lpstr>
      <vt:lpstr>Resources</vt:lpstr>
      <vt:lpstr>CERTIFICATE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Drishay Chauhan</dc:creator>
  <cp:lastModifiedBy>Drishay Chauhan</cp:lastModifiedBy>
  <cp:revision>1</cp:revision>
  <dcterms:created xsi:type="dcterms:W3CDTF">2024-08-28T16:42:11Z</dcterms:created>
  <dcterms:modified xsi:type="dcterms:W3CDTF">2024-08-28T19:42:47Z</dcterms:modified>
</cp:coreProperties>
</file>

<file path=docProps/thumbnail.jpeg>
</file>